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7" r:id="rId3"/>
    <p:sldId id="273" r:id="rId4"/>
    <p:sldId id="282" r:id="rId5"/>
    <p:sldId id="287" r:id="rId6"/>
    <p:sldId id="292" r:id="rId7"/>
    <p:sldId id="280" r:id="rId8"/>
    <p:sldId id="285" r:id="rId9"/>
    <p:sldId id="291" r:id="rId10"/>
    <p:sldId id="271" r:id="rId11"/>
    <p:sldId id="303" r:id="rId12"/>
    <p:sldId id="264" r:id="rId13"/>
    <p:sldId id="272" r:id="rId14"/>
    <p:sldId id="275" r:id="rId15"/>
    <p:sldId id="293" r:id="rId16"/>
    <p:sldId id="261" r:id="rId17"/>
    <p:sldId id="290" r:id="rId18"/>
    <p:sldId id="276" r:id="rId19"/>
    <p:sldId id="262" r:id="rId20"/>
    <p:sldId id="270" r:id="rId21"/>
    <p:sldId id="263" r:id="rId22"/>
    <p:sldId id="267" r:id="rId23"/>
    <p:sldId id="283" r:id="rId24"/>
    <p:sldId id="274" r:id="rId25"/>
    <p:sldId id="266" r:id="rId26"/>
    <p:sldId id="295" r:id="rId27"/>
    <p:sldId id="300" r:id="rId28"/>
    <p:sldId id="301" r:id="rId29"/>
    <p:sldId id="281" r:id="rId30"/>
    <p:sldId id="277" r:id="rId31"/>
    <p:sldId id="258" r:id="rId32"/>
    <p:sldId id="294" r:id="rId33"/>
    <p:sldId id="265" r:id="rId34"/>
    <p:sldId id="299" r:id="rId35"/>
    <p:sldId id="259" r:id="rId36"/>
    <p:sldId id="298" r:id="rId37"/>
    <p:sldId id="260" r:id="rId38"/>
    <p:sldId id="278" r:id="rId39"/>
    <p:sldId id="269" r:id="rId40"/>
    <p:sldId id="302" r:id="rId41"/>
    <p:sldId id="297" r:id="rId42"/>
    <p:sldId id="286" r:id="rId43"/>
    <p:sldId id="284" r:id="rId44"/>
    <p:sldId id="268" r:id="rId45"/>
    <p:sldId id="288" r:id="rId46"/>
    <p:sldId id="289" r:id="rId47"/>
    <p:sldId id="279" r:id="rId48"/>
    <p:sldId id="29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45DA6A-24E5-403F-82F6-05A94E31031F}" v="8" dt="2022-07-21T21:00:26.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2" autoAdjust="0"/>
    <p:restoredTop sz="94660"/>
  </p:normalViewPr>
  <p:slideViewPr>
    <p:cSldViewPr snapToGrid="0">
      <p:cViewPr varScale="1">
        <p:scale>
          <a:sx n="111" d="100"/>
          <a:sy n="111" d="100"/>
        </p:scale>
        <p:origin x="5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8/26/2022</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4135694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8/26/2022</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788083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8/26/2022</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61509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8/26/2022</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086813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8/26/2022</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671940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8/26/2022</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432706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8/26/2022</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519812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8/26/2022</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337187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8/26/2022</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870136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8/26/2022</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584799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8/26/2022</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533401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1000">
                <a:solidFill>
                  <a:schemeClr val="tx1"/>
                </a:solidFill>
              </a:defRPr>
            </a:lvl1pPr>
          </a:lstStyle>
          <a:p>
            <a:fld id="{F4D57BDD-E64A-4D27-8978-82FFCA18A12C}" type="datetimeFigureOut">
              <a:rPr lang="en-US" smtClean="0"/>
              <a:pPr/>
              <a:t>8/26/2022</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40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911472932"/>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01" r:id="rId5"/>
    <p:sldLayoutId id="2147483702" r:id="rId6"/>
    <p:sldLayoutId id="2147483707"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58E489-3621-4D1B-9762-4E69673C4A82}"/>
              </a:ext>
            </a:extLst>
          </p:cNvPr>
          <p:cNvSpPr>
            <a:spLocks noGrp="1"/>
          </p:cNvSpPr>
          <p:nvPr>
            <p:ph type="ctrTitle"/>
          </p:nvPr>
        </p:nvSpPr>
        <p:spPr>
          <a:xfrm>
            <a:off x="761999" y="1163595"/>
            <a:ext cx="6029325" cy="2855956"/>
          </a:xfrm>
        </p:spPr>
        <p:txBody>
          <a:bodyPr>
            <a:normAutofit/>
          </a:bodyPr>
          <a:lstStyle/>
          <a:p>
            <a:pPr algn="l"/>
            <a:r>
              <a:rPr lang="en-US" sz="8000" dirty="0"/>
              <a:t>Ice Players Assistants</a:t>
            </a:r>
          </a:p>
        </p:txBody>
      </p:sp>
      <p:sp>
        <p:nvSpPr>
          <p:cNvPr id="3" name="Subtitle 2">
            <a:extLst>
              <a:ext uri="{FF2B5EF4-FFF2-40B4-BE49-F238E27FC236}">
                <a16:creationId xmlns:a16="http://schemas.microsoft.com/office/drawing/2014/main" id="{D408EAF5-BC81-4F23-AD26-39ED57BE5A8C}"/>
              </a:ext>
            </a:extLst>
          </p:cNvPr>
          <p:cNvSpPr>
            <a:spLocks noGrp="1"/>
          </p:cNvSpPr>
          <p:nvPr>
            <p:ph type="subTitle" idx="1"/>
          </p:nvPr>
        </p:nvSpPr>
        <p:spPr>
          <a:xfrm>
            <a:off x="762000" y="4200525"/>
            <a:ext cx="6029324" cy="1595437"/>
          </a:xfrm>
        </p:spPr>
        <p:txBody>
          <a:bodyPr>
            <a:normAutofit/>
          </a:bodyPr>
          <a:lstStyle/>
          <a:p>
            <a:pPr algn="l"/>
            <a:endParaRPr lang="en-US"/>
          </a:p>
          <a:p>
            <a:pPr algn="l"/>
            <a:r>
              <a:rPr lang="en-US"/>
              <a:t>Training for Wheelchair  Championships</a:t>
            </a:r>
          </a:p>
        </p:txBody>
      </p:sp>
      <p:pic>
        <p:nvPicPr>
          <p:cNvPr id="4" name="Picture 3">
            <a:extLst>
              <a:ext uri="{FF2B5EF4-FFF2-40B4-BE49-F238E27FC236}">
                <a16:creationId xmlns:a16="http://schemas.microsoft.com/office/drawing/2014/main" id="{1ED4EF69-20F0-A011-2851-81A099FD712D}"/>
              </a:ext>
            </a:extLst>
          </p:cNvPr>
          <p:cNvPicPr>
            <a:picLocks noChangeAspect="1"/>
          </p:cNvPicPr>
          <p:nvPr/>
        </p:nvPicPr>
        <p:blipFill rotWithShape="1">
          <a:blip r:embed="rId2"/>
          <a:srcRect l="36536" r="10457" b="-1"/>
          <a:stretch/>
        </p:blipFill>
        <p:spPr>
          <a:xfrm>
            <a:off x="7648048" y="-1"/>
            <a:ext cx="4543953" cy="6858002"/>
          </a:xfrm>
          <a:custGeom>
            <a:avLst/>
            <a:gdLst/>
            <a:ahLst/>
            <a:cxnLst/>
            <a:rect l="l" t="t" r="r" b="b"/>
            <a:pathLst>
              <a:path w="4543953" h="6858002">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effectLst>
            <a:outerShdw blurRad="381000" dist="152400" dir="10800000" algn="r" rotWithShape="0">
              <a:prstClr val="black">
                <a:alpha val="10000"/>
              </a:prstClr>
            </a:outerShdw>
          </a:effectLst>
        </p:spPr>
      </p:pic>
      <p:grpSp>
        <p:nvGrpSpPr>
          <p:cNvPr id="11" name="Group 10">
            <a:extLst>
              <a:ext uri="{FF2B5EF4-FFF2-40B4-BE49-F238E27FC236}">
                <a16:creationId xmlns:a16="http://schemas.microsoft.com/office/drawing/2014/main" id="{564DEED3-BC52-4F15-8426-D33275CB0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2" name="Freeform: Shape 11">
              <a:extLst>
                <a:ext uri="{FF2B5EF4-FFF2-40B4-BE49-F238E27FC236}">
                  <a16:creationId xmlns:a16="http://schemas.microsoft.com/office/drawing/2014/main" id="{937D94AD-9CD7-4F7F-B13A-399B37840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DF6D3FDC-6FDD-4615-B246-1FC651E95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321480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port, blue&#10;&#10;Description automatically generated">
            <a:extLst>
              <a:ext uri="{FF2B5EF4-FFF2-40B4-BE49-F238E27FC236}">
                <a16:creationId xmlns:a16="http://schemas.microsoft.com/office/drawing/2014/main" id="{F4B53DEC-DBDC-4A4D-829E-FF1F36EB572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69264" y="898396"/>
            <a:ext cx="10253472" cy="5767579"/>
          </a:xfrm>
          <a:prstGeom prst="rect">
            <a:avLst/>
          </a:prstGeom>
        </p:spPr>
      </p:pic>
      <p:sp>
        <p:nvSpPr>
          <p:cNvPr id="2" name="TextBox 1">
            <a:extLst>
              <a:ext uri="{FF2B5EF4-FFF2-40B4-BE49-F238E27FC236}">
                <a16:creationId xmlns:a16="http://schemas.microsoft.com/office/drawing/2014/main" id="{95E1E680-F03D-4555-995E-9190A06C4599}"/>
              </a:ext>
            </a:extLst>
          </p:cNvPr>
          <p:cNvSpPr txBox="1"/>
          <p:nvPr/>
        </p:nvSpPr>
        <p:spPr>
          <a:xfrm>
            <a:off x="1645920" y="448056"/>
            <a:ext cx="5340096" cy="369332"/>
          </a:xfrm>
          <a:prstGeom prst="rect">
            <a:avLst/>
          </a:prstGeom>
          <a:noFill/>
        </p:spPr>
        <p:txBody>
          <a:bodyPr wrap="square" rtlCol="0">
            <a:spAutoFit/>
          </a:bodyPr>
          <a:lstStyle/>
          <a:p>
            <a:r>
              <a:rPr lang="en-US" dirty="0"/>
              <a:t>Stone  order and move stones after 2</a:t>
            </a:r>
            <a:r>
              <a:rPr lang="en-US" baseline="30000" dirty="0"/>
              <a:t>nd</a:t>
            </a:r>
            <a:r>
              <a:rPr lang="en-US" dirty="0"/>
              <a:t> practice</a:t>
            </a:r>
          </a:p>
        </p:txBody>
      </p:sp>
    </p:spTree>
    <p:extLst>
      <p:ext uri="{BB962C8B-B14F-4D97-AF65-F5344CB8AC3E}">
        <p14:creationId xmlns:p14="http://schemas.microsoft.com/office/powerpoint/2010/main" val="1644089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5BD2BC6E-8695-4BF9-A2D3-B7FE29756509}"/>
              </a:ext>
            </a:extLst>
          </p:cNvPr>
          <p:cNvPicPr>
            <a:picLocks noChangeAspect="1"/>
          </p:cNvPicPr>
          <p:nvPr/>
        </p:nvPicPr>
        <p:blipFill rotWithShape="1">
          <a:blip r:embed="rId2">
            <a:extLst>
              <a:ext uri="{28A0092B-C50C-407E-A947-70E740481C1C}">
                <a14:useLocalDpi xmlns:a14="http://schemas.microsoft.com/office/drawing/2010/main" val="0"/>
              </a:ext>
            </a:extLst>
          </a:blip>
          <a:srcRect l="4028" r="16424" b="-2"/>
          <a:stretch/>
        </p:blipFill>
        <p:spPr>
          <a:xfrm>
            <a:off x="1" y="10"/>
            <a:ext cx="6095237" cy="6857991"/>
          </a:xfrm>
          <a:custGeom>
            <a:avLst/>
            <a:gdLst/>
            <a:ahLst/>
            <a:cxnLst/>
            <a:rect l="l" t="t" r="r" b="b"/>
            <a:pathLst>
              <a:path w="6095237" h="6858001">
                <a:moveTo>
                  <a:pt x="0" y="3333751"/>
                </a:moveTo>
                <a:lnTo>
                  <a:pt x="5699134" y="3333751"/>
                </a:lnTo>
                <a:lnTo>
                  <a:pt x="5698528" y="3357461"/>
                </a:lnTo>
                <a:lnTo>
                  <a:pt x="5695762" y="3365728"/>
                </a:lnTo>
                <a:lnTo>
                  <a:pt x="5684739" y="3398677"/>
                </a:lnTo>
                <a:cubicBezTo>
                  <a:pt x="5672547" y="3424765"/>
                  <a:pt x="5673881" y="3457327"/>
                  <a:pt x="5669119" y="3486946"/>
                </a:cubicBezTo>
                <a:cubicBezTo>
                  <a:pt x="5667404" y="3497439"/>
                  <a:pt x="5664785" y="3507933"/>
                  <a:pt x="5662594" y="3518451"/>
                </a:cubicBezTo>
                <a:lnTo>
                  <a:pt x="5661870" y="3524252"/>
                </a:lnTo>
                <a:lnTo>
                  <a:pt x="5658641" y="3550106"/>
                </a:lnTo>
                <a:cubicBezTo>
                  <a:pt x="5658641" y="3576391"/>
                  <a:pt x="5664737" y="3602478"/>
                  <a:pt x="5667023" y="3628959"/>
                </a:cubicBezTo>
                <a:cubicBezTo>
                  <a:pt x="5668927" y="3649555"/>
                  <a:pt x="5668165" y="3670544"/>
                  <a:pt x="5670451" y="3691138"/>
                </a:cubicBezTo>
                <a:cubicBezTo>
                  <a:pt x="5672167" y="3708009"/>
                  <a:pt x="5676547" y="3724680"/>
                  <a:pt x="5680167" y="3741353"/>
                </a:cubicBezTo>
                <a:cubicBezTo>
                  <a:pt x="5680834" y="3744394"/>
                  <a:pt x="5682454" y="3747434"/>
                  <a:pt x="5683811" y="3750401"/>
                </a:cubicBezTo>
                <a:lnTo>
                  <a:pt x="5685192" y="3756135"/>
                </a:lnTo>
                <a:lnTo>
                  <a:pt x="5713812" y="3748730"/>
                </a:lnTo>
                <a:lnTo>
                  <a:pt x="5714043" y="3748682"/>
                </a:lnTo>
                <a:lnTo>
                  <a:pt x="5713813" y="3748731"/>
                </a:lnTo>
                <a:lnTo>
                  <a:pt x="5685193" y="3756136"/>
                </a:lnTo>
                <a:lnTo>
                  <a:pt x="5685885" y="3759007"/>
                </a:lnTo>
                <a:cubicBezTo>
                  <a:pt x="5677692" y="3813538"/>
                  <a:pt x="5714269" y="3852768"/>
                  <a:pt x="5730462" y="3898864"/>
                </a:cubicBezTo>
                <a:cubicBezTo>
                  <a:pt x="5747609" y="3947314"/>
                  <a:pt x="5773897" y="3994194"/>
                  <a:pt x="5766087" y="4048330"/>
                </a:cubicBezTo>
                <a:cubicBezTo>
                  <a:pt x="5761325" y="4081088"/>
                  <a:pt x="5750275" y="4112668"/>
                  <a:pt x="5743606" y="4145230"/>
                </a:cubicBezTo>
                <a:cubicBezTo>
                  <a:pt x="5741320" y="4156803"/>
                  <a:pt x="5741702" y="4169748"/>
                  <a:pt x="5743988" y="4181322"/>
                </a:cubicBezTo>
                <a:cubicBezTo>
                  <a:pt x="5754467" y="4237224"/>
                  <a:pt x="5755991" y="4292342"/>
                  <a:pt x="5738844" y="4347267"/>
                </a:cubicBezTo>
                <a:cubicBezTo>
                  <a:pt x="5735986" y="4356680"/>
                  <a:pt x="5733320" y="4366684"/>
                  <a:pt x="5733320" y="4376493"/>
                </a:cubicBezTo>
                <a:cubicBezTo>
                  <a:pt x="5733320" y="4430237"/>
                  <a:pt x="5737320" y="4483001"/>
                  <a:pt x="5755991" y="4534394"/>
                </a:cubicBezTo>
                <a:cubicBezTo>
                  <a:pt x="5762277" y="4551655"/>
                  <a:pt x="5758277" y="4572644"/>
                  <a:pt x="5759801" y="4591670"/>
                </a:cubicBezTo>
                <a:cubicBezTo>
                  <a:pt x="5761133" y="4609322"/>
                  <a:pt x="5761705" y="4627369"/>
                  <a:pt x="5766087" y="4644434"/>
                </a:cubicBezTo>
                <a:cubicBezTo>
                  <a:pt x="5772563" y="4669346"/>
                  <a:pt x="5773325" y="4692491"/>
                  <a:pt x="5767611" y="4718187"/>
                </a:cubicBezTo>
                <a:cubicBezTo>
                  <a:pt x="5762277" y="4742705"/>
                  <a:pt x="5764943" y="4769186"/>
                  <a:pt x="5764753" y="4794687"/>
                </a:cubicBezTo>
                <a:cubicBezTo>
                  <a:pt x="5764563" y="4823128"/>
                  <a:pt x="5764373" y="4851570"/>
                  <a:pt x="5765325" y="4880011"/>
                </a:cubicBezTo>
                <a:cubicBezTo>
                  <a:pt x="5765705" y="4891388"/>
                  <a:pt x="5773325" y="4904334"/>
                  <a:pt x="5770277" y="4913751"/>
                </a:cubicBezTo>
                <a:cubicBezTo>
                  <a:pt x="5759991" y="4944153"/>
                  <a:pt x="5772373" y="4974557"/>
                  <a:pt x="5766849" y="5004959"/>
                </a:cubicBezTo>
                <a:cubicBezTo>
                  <a:pt x="5763991" y="5019868"/>
                  <a:pt x="5771801" y="5036736"/>
                  <a:pt x="5772563" y="5052820"/>
                </a:cubicBezTo>
                <a:cubicBezTo>
                  <a:pt x="5773897" y="5079104"/>
                  <a:pt x="5773325" y="5105388"/>
                  <a:pt x="5773707" y="5131673"/>
                </a:cubicBezTo>
                <a:cubicBezTo>
                  <a:pt x="5773897" y="5140304"/>
                  <a:pt x="5774659" y="5148739"/>
                  <a:pt x="5775042" y="5157370"/>
                </a:cubicBezTo>
                <a:cubicBezTo>
                  <a:pt x="5775422" y="5165020"/>
                  <a:pt x="5777136" y="5173061"/>
                  <a:pt x="5775804" y="5180319"/>
                </a:cubicBezTo>
                <a:cubicBezTo>
                  <a:pt x="5771039" y="5206604"/>
                  <a:pt x="5763229" y="5232496"/>
                  <a:pt x="5760181" y="5258975"/>
                </a:cubicBezTo>
                <a:cubicBezTo>
                  <a:pt x="5757515" y="5281924"/>
                  <a:pt x="5761133" y="5305660"/>
                  <a:pt x="5759229" y="5328805"/>
                </a:cubicBezTo>
                <a:cubicBezTo>
                  <a:pt x="5755991" y="5369604"/>
                  <a:pt x="5750275" y="5410403"/>
                  <a:pt x="5746655" y="5451203"/>
                </a:cubicBezTo>
                <a:cubicBezTo>
                  <a:pt x="5745893" y="5460031"/>
                  <a:pt x="5750657" y="5469249"/>
                  <a:pt x="5751037" y="5478272"/>
                </a:cubicBezTo>
                <a:cubicBezTo>
                  <a:pt x="5751989" y="5506518"/>
                  <a:pt x="5752181" y="5534764"/>
                  <a:pt x="5752751" y="5563010"/>
                </a:cubicBezTo>
                <a:cubicBezTo>
                  <a:pt x="5752943" y="5579094"/>
                  <a:pt x="5752371" y="5595374"/>
                  <a:pt x="5754085" y="5611265"/>
                </a:cubicBezTo>
                <a:cubicBezTo>
                  <a:pt x="5756371" y="5632250"/>
                  <a:pt x="5759801" y="5651277"/>
                  <a:pt x="5744941" y="5670892"/>
                </a:cubicBezTo>
                <a:cubicBezTo>
                  <a:pt x="5721890" y="5701101"/>
                  <a:pt x="5730844" y="5739546"/>
                  <a:pt x="5725510" y="5774460"/>
                </a:cubicBezTo>
                <a:cubicBezTo>
                  <a:pt x="5724176" y="5783484"/>
                  <a:pt x="5723986" y="5792704"/>
                  <a:pt x="5722462" y="5801726"/>
                </a:cubicBezTo>
                <a:cubicBezTo>
                  <a:pt x="5719604" y="5818399"/>
                  <a:pt x="5716366" y="5834874"/>
                  <a:pt x="5713125" y="5851549"/>
                </a:cubicBezTo>
                <a:cubicBezTo>
                  <a:pt x="5712555" y="5854490"/>
                  <a:pt x="5712363" y="5857824"/>
                  <a:pt x="5711411" y="5860571"/>
                </a:cubicBezTo>
                <a:cubicBezTo>
                  <a:pt x="5703411" y="5885876"/>
                  <a:pt x="5694267" y="5910785"/>
                  <a:pt x="5687789" y="5936481"/>
                </a:cubicBezTo>
                <a:cubicBezTo>
                  <a:pt x="5684550" y="5949036"/>
                  <a:pt x="5684168" y="5962962"/>
                  <a:pt x="5685885" y="5975908"/>
                </a:cubicBezTo>
                <a:cubicBezTo>
                  <a:pt x="5690837" y="6013764"/>
                  <a:pt x="5692933" y="6051230"/>
                  <a:pt x="5685693" y="6089284"/>
                </a:cubicBezTo>
                <a:cubicBezTo>
                  <a:pt x="5682836" y="6104387"/>
                  <a:pt x="5687599" y="6121257"/>
                  <a:pt x="5689313" y="6137341"/>
                </a:cubicBezTo>
                <a:cubicBezTo>
                  <a:pt x="5693885" y="6175786"/>
                  <a:pt x="5698839" y="6214231"/>
                  <a:pt x="5703219" y="6252873"/>
                </a:cubicBezTo>
                <a:cubicBezTo>
                  <a:pt x="5705887" y="6277000"/>
                  <a:pt x="5707411" y="6301323"/>
                  <a:pt x="5710077" y="6325450"/>
                </a:cubicBezTo>
                <a:cubicBezTo>
                  <a:pt x="5713317" y="6353302"/>
                  <a:pt x="5718270" y="6380959"/>
                  <a:pt x="5720938" y="6408814"/>
                </a:cubicBezTo>
                <a:cubicBezTo>
                  <a:pt x="5723986" y="6440589"/>
                  <a:pt x="5724556" y="6472562"/>
                  <a:pt x="5727796" y="6504338"/>
                </a:cubicBezTo>
                <a:cubicBezTo>
                  <a:pt x="5734082" y="6562401"/>
                  <a:pt x="5741512" y="6620265"/>
                  <a:pt x="5748561" y="6678324"/>
                </a:cubicBezTo>
                <a:cubicBezTo>
                  <a:pt x="5755419" y="6734620"/>
                  <a:pt x="5761515" y="6790916"/>
                  <a:pt x="5770087" y="6846819"/>
                </a:cubicBezTo>
                <a:lnTo>
                  <a:pt x="5772929" y="6858001"/>
                </a:lnTo>
                <a:lnTo>
                  <a:pt x="0" y="6858001"/>
                </a:lnTo>
                <a:lnTo>
                  <a:pt x="0" y="3524252"/>
                </a:lnTo>
                <a:close/>
                <a:moveTo>
                  <a:pt x="0" y="0"/>
                </a:moveTo>
                <a:lnTo>
                  <a:pt x="6019574" y="0"/>
                </a:lnTo>
                <a:lnTo>
                  <a:pt x="6029175" y="80583"/>
                </a:lnTo>
                <a:cubicBezTo>
                  <a:pt x="6030319" y="88822"/>
                  <a:pt x="6032413" y="98237"/>
                  <a:pt x="6037177" y="104514"/>
                </a:cubicBezTo>
                <a:cubicBezTo>
                  <a:pt x="6069182" y="147470"/>
                  <a:pt x="6078135" y="199649"/>
                  <a:pt x="6075089" y="249272"/>
                </a:cubicBezTo>
                <a:cubicBezTo>
                  <a:pt x="6072800" y="288308"/>
                  <a:pt x="6071086" y="326557"/>
                  <a:pt x="6074324" y="365198"/>
                </a:cubicBezTo>
                <a:cubicBezTo>
                  <a:pt x="6074516" y="368141"/>
                  <a:pt x="6074134" y="372064"/>
                  <a:pt x="6072610" y="374220"/>
                </a:cubicBezTo>
                <a:cubicBezTo>
                  <a:pt x="6062514" y="387559"/>
                  <a:pt x="6061752" y="401485"/>
                  <a:pt x="6060038" y="418552"/>
                </a:cubicBezTo>
                <a:cubicBezTo>
                  <a:pt x="6057560" y="442679"/>
                  <a:pt x="6059276" y="464843"/>
                  <a:pt x="6063466" y="487205"/>
                </a:cubicBezTo>
                <a:cubicBezTo>
                  <a:pt x="6066514" y="503486"/>
                  <a:pt x="6072800" y="519961"/>
                  <a:pt x="6080803" y="534478"/>
                </a:cubicBezTo>
                <a:cubicBezTo>
                  <a:pt x="6092043" y="554679"/>
                  <a:pt x="6096423" y="574101"/>
                  <a:pt x="6081565" y="593322"/>
                </a:cubicBezTo>
                <a:cubicBezTo>
                  <a:pt x="6065752" y="614113"/>
                  <a:pt x="6071276" y="637652"/>
                  <a:pt x="6070706" y="660603"/>
                </a:cubicBezTo>
                <a:cubicBezTo>
                  <a:pt x="6070514" y="670605"/>
                  <a:pt x="6070896" y="681198"/>
                  <a:pt x="6068420" y="690809"/>
                </a:cubicBezTo>
                <a:cubicBezTo>
                  <a:pt x="6061370" y="718661"/>
                  <a:pt x="6050702" y="745535"/>
                  <a:pt x="6045940" y="773781"/>
                </a:cubicBezTo>
                <a:cubicBezTo>
                  <a:pt x="6043273" y="789474"/>
                  <a:pt x="6048036" y="806930"/>
                  <a:pt x="6051464" y="823213"/>
                </a:cubicBezTo>
                <a:cubicBezTo>
                  <a:pt x="6055084" y="839689"/>
                  <a:pt x="6060608" y="855968"/>
                  <a:pt x="6066324" y="871859"/>
                </a:cubicBezTo>
                <a:cubicBezTo>
                  <a:pt x="6070134" y="882645"/>
                  <a:pt x="6073754" y="894414"/>
                  <a:pt x="6080613" y="903045"/>
                </a:cubicBezTo>
                <a:cubicBezTo>
                  <a:pt x="6096233" y="922662"/>
                  <a:pt x="6098901" y="942864"/>
                  <a:pt x="6090709" y="966011"/>
                </a:cubicBezTo>
                <a:cubicBezTo>
                  <a:pt x="6089375" y="969541"/>
                  <a:pt x="6089375" y="973659"/>
                  <a:pt x="6089185" y="977582"/>
                </a:cubicBezTo>
                <a:cubicBezTo>
                  <a:pt x="6085185" y="1040355"/>
                  <a:pt x="6082707" y="1103121"/>
                  <a:pt x="6076611" y="1165498"/>
                </a:cubicBezTo>
                <a:cubicBezTo>
                  <a:pt x="6074134" y="1190799"/>
                  <a:pt x="6063276" y="1215122"/>
                  <a:pt x="6056418" y="1240034"/>
                </a:cubicBezTo>
                <a:cubicBezTo>
                  <a:pt x="6055084" y="1245135"/>
                  <a:pt x="6052988" y="1250824"/>
                  <a:pt x="6053942" y="1255923"/>
                </a:cubicBezTo>
                <a:cubicBezTo>
                  <a:pt x="6063466" y="1311432"/>
                  <a:pt x="6049560" y="1363414"/>
                  <a:pt x="6031271" y="1414609"/>
                </a:cubicBezTo>
                <a:cubicBezTo>
                  <a:pt x="6029365" y="1419903"/>
                  <a:pt x="6029937" y="1426376"/>
                  <a:pt x="6030319" y="1432262"/>
                </a:cubicBezTo>
                <a:cubicBezTo>
                  <a:pt x="6031651" y="1448740"/>
                  <a:pt x="6038319" y="1466588"/>
                  <a:pt x="6034319" y="1481495"/>
                </a:cubicBezTo>
                <a:cubicBezTo>
                  <a:pt x="6023269" y="1521118"/>
                  <a:pt x="6009934" y="1560348"/>
                  <a:pt x="5993170" y="1597617"/>
                </a:cubicBezTo>
                <a:cubicBezTo>
                  <a:pt x="5976215" y="1635476"/>
                  <a:pt x="5961927" y="1670585"/>
                  <a:pt x="5979071" y="1713934"/>
                </a:cubicBezTo>
                <a:cubicBezTo>
                  <a:pt x="5986312" y="1732372"/>
                  <a:pt x="5981167" y="1756694"/>
                  <a:pt x="5979263" y="1777881"/>
                </a:cubicBezTo>
                <a:cubicBezTo>
                  <a:pt x="5977739" y="1793374"/>
                  <a:pt x="5969165" y="1808282"/>
                  <a:pt x="5969165" y="1823583"/>
                </a:cubicBezTo>
                <a:cubicBezTo>
                  <a:pt x="5969165" y="1864385"/>
                  <a:pt x="5959069" y="1900670"/>
                  <a:pt x="5938494" y="1935977"/>
                </a:cubicBezTo>
                <a:cubicBezTo>
                  <a:pt x="5930494" y="1949711"/>
                  <a:pt x="5935828" y="1971091"/>
                  <a:pt x="5933732" y="1988939"/>
                </a:cubicBezTo>
                <a:cubicBezTo>
                  <a:pt x="5931256" y="2007771"/>
                  <a:pt x="5928970" y="2027187"/>
                  <a:pt x="5923443" y="2045235"/>
                </a:cubicBezTo>
                <a:cubicBezTo>
                  <a:pt x="5908965" y="2091918"/>
                  <a:pt x="5892582" y="2138014"/>
                  <a:pt x="5877342" y="2184501"/>
                </a:cubicBezTo>
                <a:cubicBezTo>
                  <a:pt x="5864767" y="2222749"/>
                  <a:pt x="5874674" y="2260413"/>
                  <a:pt x="5880008" y="2298269"/>
                </a:cubicBezTo>
                <a:cubicBezTo>
                  <a:pt x="5883438" y="2322005"/>
                  <a:pt x="5891630" y="2344167"/>
                  <a:pt x="5879438" y="2370844"/>
                </a:cubicBezTo>
                <a:cubicBezTo>
                  <a:pt x="5867816" y="2396344"/>
                  <a:pt x="5870484" y="2428709"/>
                  <a:pt x="5864197" y="2457348"/>
                </a:cubicBezTo>
                <a:cubicBezTo>
                  <a:pt x="5858863" y="2481477"/>
                  <a:pt x="5850289" y="2504816"/>
                  <a:pt x="5841907" y="2528158"/>
                </a:cubicBezTo>
                <a:cubicBezTo>
                  <a:pt x="5830476" y="2559935"/>
                  <a:pt x="5818476" y="2591317"/>
                  <a:pt x="5824190" y="2626038"/>
                </a:cubicBezTo>
                <a:cubicBezTo>
                  <a:pt x="5830668" y="2665466"/>
                  <a:pt x="5806284" y="2692532"/>
                  <a:pt x="5790089" y="2723527"/>
                </a:cubicBezTo>
                <a:cubicBezTo>
                  <a:pt x="5779041" y="2744906"/>
                  <a:pt x="5770848" y="2768247"/>
                  <a:pt x="5763990" y="2791590"/>
                </a:cubicBezTo>
                <a:cubicBezTo>
                  <a:pt x="5755036" y="2822776"/>
                  <a:pt x="5749702" y="2854945"/>
                  <a:pt x="5740939" y="2886329"/>
                </a:cubicBezTo>
                <a:cubicBezTo>
                  <a:pt x="5727795" y="2933799"/>
                  <a:pt x="5717507" y="2981857"/>
                  <a:pt x="5724747" y="3031285"/>
                </a:cubicBezTo>
                <a:cubicBezTo>
                  <a:pt x="5727985" y="3054039"/>
                  <a:pt x="5727795" y="3075225"/>
                  <a:pt x="5723031" y="3097977"/>
                </a:cubicBezTo>
                <a:cubicBezTo>
                  <a:pt x="5715221" y="3135244"/>
                  <a:pt x="5714268" y="3173494"/>
                  <a:pt x="5685122" y="3203506"/>
                </a:cubicBezTo>
                <a:cubicBezTo>
                  <a:pt x="5674833" y="3214098"/>
                  <a:pt x="5672167" y="3233124"/>
                  <a:pt x="5666833" y="3248621"/>
                </a:cubicBezTo>
                <a:cubicBezTo>
                  <a:pt x="5660545" y="3266470"/>
                  <a:pt x="5663785" y="3279612"/>
                  <a:pt x="5682073" y="3289224"/>
                </a:cubicBezTo>
                <a:cubicBezTo>
                  <a:pt x="5690264" y="3293538"/>
                  <a:pt x="5698266" y="3305897"/>
                  <a:pt x="5699600" y="3315508"/>
                </a:cubicBezTo>
                <a:lnTo>
                  <a:pt x="5699134" y="3333750"/>
                </a:lnTo>
                <a:lnTo>
                  <a:pt x="0" y="3333750"/>
                </a:lnTo>
                <a:close/>
              </a:path>
            </a:pathLst>
          </a:custGeom>
        </p:spPr>
      </p:pic>
      <p:sp>
        <p:nvSpPr>
          <p:cNvPr id="10" name="Freeform: Shape 9">
            <a:extLst>
              <a:ext uri="{FF2B5EF4-FFF2-40B4-BE49-F238E27FC236}">
                <a16:creationId xmlns:a16="http://schemas.microsoft.com/office/drawing/2014/main" id="{3233E20F-E4BD-4A57-891E-213F818C4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58642"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7C5B3933-E1FD-4A72-AFB7-D9D0AD987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58642"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7BE14AE7-F419-4E1A-BB5E-95BE1E5B92A4}"/>
              </a:ext>
            </a:extLst>
          </p:cNvPr>
          <p:cNvSpPr txBox="1"/>
          <p:nvPr/>
        </p:nvSpPr>
        <p:spPr>
          <a:xfrm>
            <a:off x="6533357" y="1044420"/>
            <a:ext cx="5327780" cy="3139321"/>
          </a:xfrm>
          <a:prstGeom prst="rect">
            <a:avLst/>
          </a:prstGeom>
          <a:noFill/>
        </p:spPr>
        <p:txBody>
          <a:bodyPr wrap="square" rtlCol="0">
            <a:spAutoFit/>
          </a:bodyPr>
          <a:lstStyle/>
          <a:p>
            <a:r>
              <a:rPr lang="en-US" dirty="0"/>
              <a:t>IPAs look to scoreboard for the LSD result for the fist end. </a:t>
            </a:r>
          </a:p>
          <a:p>
            <a:pPr lvl="1"/>
            <a:r>
              <a:rPr lang="en-US"/>
              <a:t>* </a:t>
            </a:r>
            <a:r>
              <a:rPr lang="en-US" dirty="0"/>
              <a:t>or hammer sign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competition scoreboards will indicate who has the hammer and  in wheelchair curling the stone order can be placed or changed by the IPA.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FFFF00"/>
                </a:solidFill>
              </a:rPr>
              <a:t>This scoreboard is in the 3</a:t>
            </a:r>
            <a:r>
              <a:rPr lang="en-US" baseline="30000" dirty="0">
                <a:solidFill>
                  <a:srgbClr val="FFFF00"/>
                </a:solidFill>
              </a:rPr>
              <a:t>rd</a:t>
            </a:r>
            <a:r>
              <a:rPr lang="en-US" dirty="0">
                <a:solidFill>
                  <a:srgbClr val="FFFF00"/>
                </a:solidFill>
              </a:rPr>
              <a:t> end if the hammer was placed in the first end where would it be?</a:t>
            </a:r>
          </a:p>
        </p:txBody>
      </p:sp>
      <p:pic>
        <p:nvPicPr>
          <p:cNvPr id="5" name="Picture 4" descr="A picture containing text, sport&#10;&#10;Description automatically generated">
            <a:extLst>
              <a:ext uri="{FF2B5EF4-FFF2-40B4-BE49-F238E27FC236}">
                <a16:creationId xmlns:a16="http://schemas.microsoft.com/office/drawing/2014/main" id="{62C55552-42D6-26EB-D76B-82B4C539A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9825" y="4420321"/>
            <a:ext cx="2390775" cy="1684441"/>
          </a:xfrm>
          <a:prstGeom prst="rect">
            <a:avLst/>
          </a:prstGeom>
        </p:spPr>
      </p:pic>
    </p:spTree>
    <p:extLst>
      <p:ext uri="{BB962C8B-B14F-4D97-AF65-F5344CB8AC3E}">
        <p14:creationId xmlns:p14="http://schemas.microsoft.com/office/powerpoint/2010/main" val="1962835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E10D04-0D24-4994-9FC0-F60D9C196925}"/>
              </a:ext>
            </a:extLst>
          </p:cNvPr>
          <p:cNvSpPr txBox="1"/>
          <p:nvPr/>
        </p:nvSpPr>
        <p:spPr>
          <a:xfrm>
            <a:off x="623065" y="1106070"/>
            <a:ext cx="11390243" cy="4963025"/>
          </a:xfrm>
          <a:prstGeom prst="rect">
            <a:avLst/>
          </a:prstGeom>
          <a:noFill/>
        </p:spPr>
        <p:txBody>
          <a:bodyPr wrap="square">
            <a:spAutoFit/>
          </a:bodyPr>
          <a:lstStyle/>
          <a:p>
            <a:pPr marL="0" marR="0" algn="just">
              <a:lnSpc>
                <a:spcPct val="107000"/>
              </a:lnSpc>
              <a:spcBef>
                <a:spcPts val="0"/>
              </a:spcBef>
              <a:spcAft>
                <a:spcPts val="0"/>
              </a:spcAft>
            </a:pPr>
            <a:r>
              <a:rPr lang="en-CA" sz="1800" b="1" dirty="0">
                <a:solidFill>
                  <a:srgbClr val="00B0F0"/>
                </a:solidFill>
                <a:effectLst/>
                <a:latin typeface="Gill Sans MT" panose="020B0502020104020203" pitchFamily="34" charset="0"/>
                <a:ea typeface="Times New Roman" panose="02020603050405020304" pitchFamily="18" charset="0"/>
                <a:cs typeface="Arial" panose="020B0604020202020204" pitchFamily="34" charset="0"/>
              </a:rPr>
              <a:t> </a:t>
            </a:r>
            <a:r>
              <a:rPr lang="en-CA" sz="2000" b="1" dirty="0">
                <a:solidFill>
                  <a:srgbClr val="00B0F0"/>
                </a:solidFill>
                <a:effectLst/>
                <a:latin typeface="Gill Sans MT" panose="020B0502020104020203" pitchFamily="34" charset="0"/>
                <a:ea typeface="Times New Roman" panose="02020603050405020304" pitchFamily="18" charset="0"/>
                <a:cs typeface="Arial" panose="020B0604020202020204" pitchFamily="34" charset="0"/>
              </a:rPr>
              <a:t>Duties of Ice Players Assistant at the Throwing end</a:t>
            </a:r>
          </a:p>
          <a:p>
            <a:pPr marL="0" marR="0" algn="just">
              <a:lnSpc>
                <a:spcPct val="107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2000" dirty="0">
                <a:effectLst/>
                <a:latin typeface="Gill Sans MT" panose="020B0502020104020203" pitchFamily="34" charset="0"/>
                <a:ea typeface="Times New Roman" panose="02020603050405020304" pitchFamily="18" charset="0"/>
                <a:cs typeface="Arial" panose="020B0604020202020204" pitchFamily="34" charset="0"/>
              </a:rPr>
              <a:t>Clean the stone at the side of the sheet (never </a:t>
            </a:r>
            <a:r>
              <a:rPr lang="en-CA" sz="2000" dirty="0">
                <a:latin typeface="Gill Sans MT" panose="020B0502020104020203" pitchFamily="34" charset="0"/>
                <a:ea typeface="Times New Roman" panose="02020603050405020304" pitchFamily="18" charset="0"/>
                <a:cs typeface="Arial" panose="020B0604020202020204" pitchFamily="34" charset="0"/>
              </a:rPr>
              <a:t>in the delivery zone) </a:t>
            </a:r>
            <a:r>
              <a:rPr lang="en-CA" sz="2000" dirty="0">
                <a:effectLst/>
                <a:latin typeface="Gill Sans MT" panose="020B0502020104020203" pitchFamily="34" charset="0"/>
                <a:ea typeface="Times New Roman" panose="02020603050405020304" pitchFamily="18" charset="0"/>
                <a:cs typeface="Arial" panose="020B0604020202020204" pitchFamily="34" charset="0"/>
              </a:rPr>
              <a:t>making sure you do not bruise the ice with the striking </a:t>
            </a:r>
            <a:r>
              <a:rPr lang="en-CA" sz="2000" dirty="0">
                <a:latin typeface="Gill Sans MT" panose="020B0502020104020203" pitchFamily="34" charset="0"/>
                <a:ea typeface="Times New Roman" panose="02020603050405020304" pitchFamily="18" charset="0"/>
                <a:cs typeface="Arial" panose="020B0604020202020204" pitchFamily="34" charset="0"/>
              </a:rPr>
              <a:t>band.</a:t>
            </a:r>
            <a:r>
              <a:rPr lang="en-CA" sz="2000" dirty="0">
                <a:effectLst/>
                <a:latin typeface="Gill Sans MT" panose="020B0502020104020203" pitchFamily="34" charset="0"/>
                <a:ea typeface="Times New Roman" panose="02020603050405020304" pitchFamily="18" charset="0"/>
                <a:cs typeface="Arial" panose="020B0604020202020204" pitchFamily="34" charset="0"/>
              </a:rPr>
              <a:t>  Use your foot or hand to brace the stone when you turn it over</a:t>
            </a:r>
            <a:r>
              <a:rPr lang="en-CA" sz="2000" dirty="0">
                <a:latin typeface="Gill Sans MT" panose="020B0502020104020203" pitchFamily="34" charset="0"/>
                <a:ea typeface="Times New Roman" panose="02020603050405020304" pitchFamily="18" charset="0"/>
                <a:cs typeface="Arial" panose="020B0604020202020204" pitchFamily="34" charset="0"/>
              </a:rPr>
              <a:t> </a:t>
            </a:r>
            <a:r>
              <a:rPr lang="en-CA" sz="2000" dirty="0">
                <a:effectLst/>
                <a:latin typeface="Gill Sans MT" panose="020B0502020104020203" pitchFamily="34" charset="0"/>
                <a:ea typeface="Times New Roman" panose="02020603050405020304" pitchFamily="18" charset="0"/>
                <a:cs typeface="Arial" panose="020B0604020202020204" pitchFamily="34" charset="0"/>
              </a:rPr>
              <a:t>(some find it easier if open part of handle is away from body and handle can then be lifted)</a:t>
            </a:r>
          </a:p>
          <a:p>
            <a:pPr marL="342900" marR="0" lvl="0" indent="-342900">
              <a:lnSpc>
                <a:spcPct val="107000"/>
              </a:lnSpc>
              <a:spcBef>
                <a:spcPts val="0"/>
              </a:spcBef>
              <a:spcAft>
                <a:spcPts val="0"/>
              </a:spcAft>
              <a:buFont typeface="Symbol" panose="05050102010706020507" pitchFamily="18" charset="2"/>
              <a:buChar char=""/>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CA" sz="2000" dirty="0">
                <a:effectLst/>
                <a:latin typeface="Gill Sans MT" panose="020B0502020104020203" pitchFamily="34" charset="0"/>
                <a:ea typeface="Times New Roman" panose="02020603050405020304" pitchFamily="18" charset="0"/>
                <a:cs typeface="Arial" panose="020B0604020202020204" pitchFamily="34" charset="0"/>
              </a:rPr>
              <a:t>Clean the </a:t>
            </a:r>
            <a:r>
              <a:rPr lang="en-CA" sz="2000" dirty="0">
                <a:latin typeface="Gill Sans MT" panose="020B0502020104020203" pitchFamily="34" charset="0"/>
                <a:ea typeface="Times New Roman" panose="02020603050405020304" pitchFamily="18" charset="0"/>
                <a:cs typeface="Arial" panose="020B0604020202020204" pitchFamily="34" charset="0"/>
              </a:rPr>
              <a:t>running edge of the stone</a:t>
            </a:r>
            <a:r>
              <a:rPr lang="en-CA" sz="2000" dirty="0">
                <a:effectLst/>
                <a:latin typeface="Gill Sans MT" panose="020B0502020104020203" pitchFamily="34" charset="0"/>
                <a:ea typeface="Times New Roman" panose="02020603050405020304" pitchFamily="18" charset="0"/>
                <a:cs typeface="Arial" panose="020B0604020202020204" pitchFamily="34" charset="0"/>
              </a:rPr>
              <a:t> with a micro-fibre cloth. Fold cloth into 4 and if any dirt is picked up refold the dirty side in and when you get a chance go to the trash can to shake and brush off the dirt.</a:t>
            </a:r>
          </a:p>
          <a:p>
            <a:pPr marL="342900" indent="-342900">
              <a:lnSpc>
                <a:spcPct val="107000"/>
              </a:lnSpc>
              <a:spcAft>
                <a:spcPts val="800"/>
              </a:spcAft>
              <a:buFont typeface="Symbol" panose="05050102010706020507" pitchFamily="18" charset="2"/>
              <a:buChar char=""/>
            </a:pPr>
            <a:endParaRPr lang="en-CA" sz="2000" dirty="0">
              <a:effectLst/>
              <a:latin typeface="Gill Sans MT" panose="020B0502020104020203" pitchFamily="34" charset="0"/>
              <a:ea typeface="Times New Roman" panose="02020603050405020304" pitchFamily="18" charset="0"/>
              <a:cs typeface="Arial" panose="020B0604020202020204" pitchFamily="34" charset="0"/>
            </a:endParaRPr>
          </a:p>
          <a:p>
            <a:pPr marL="342900" indent="-342900">
              <a:lnSpc>
                <a:spcPct val="107000"/>
              </a:lnSpc>
              <a:spcAft>
                <a:spcPts val="800"/>
              </a:spcAft>
              <a:buFont typeface="Symbol" panose="05050102010706020507" pitchFamily="18" charset="2"/>
              <a:buChar char=""/>
            </a:pPr>
            <a:r>
              <a:rPr lang="en-CA" sz="2000" dirty="0">
                <a:effectLst/>
                <a:latin typeface="Gill Sans MT" panose="020B0502020104020203" pitchFamily="34" charset="0"/>
                <a:ea typeface="Times New Roman" panose="02020603050405020304" pitchFamily="18" charset="0"/>
                <a:cs typeface="Arial" panose="020B0604020202020204" pitchFamily="34" charset="0"/>
              </a:rPr>
              <a:t>After cleaning stone be sure to wipe area where the stone was turned over to clean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CA" sz="2000" dirty="0">
              <a:effectLst/>
              <a:latin typeface="Gill Sans MT" panose="020B0502020104020203"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CA" sz="2000" dirty="0">
                <a:effectLst/>
                <a:latin typeface="Gill Sans MT" panose="020B0502020104020203" pitchFamily="34" charset="0"/>
                <a:ea typeface="Times New Roman" panose="02020603050405020304" pitchFamily="18" charset="0"/>
                <a:cs typeface="Arial" panose="020B0604020202020204" pitchFamily="34" charset="0"/>
              </a:rPr>
              <a:t>Sometimes the handles become sticky due to tape on delivery sticks you should wipe the handle after stone is placed in the delivery zone.</a:t>
            </a:r>
          </a:p>
          <a:p>
            <a:pPr marL="342900" marR="0" lvl="0" indent="-342900">
              <a:lnSpc>
                <a:spcPct val="107000"/>
              </a:lnSpc>
              <a:spcBef>
                <a:spcPts val="0"/>
              </a:spcBef>
              <a:spcAft>
                <a:spcPts val="0"/>
              </a:spcAft>
              <a:buFont typeface="Symbol" panose="05050102010706020507" pitchFamily="18" charset="2"/>
              <a:buChar char=""/>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6722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CF9830A8-6A43-4D86-A29C-FE7034DB8FD3}"/>
              </a:ext>
            </a:extLst>
          </p:cNvPr>
          <p:cNvPicPr>
            <a:picLocks noChangeAspect="1"/>
          </p:cNvPicPr>
          <p:nvPr/>
        </p:nvPicPr>
        <p:blipFill rotWithShape="1">
          <a:blip r:embed="rId2">
            <a:extLst>
              <a:ext uri="{28A0092B-C50C-407E-A947-70E740481C1C}">
                <a14:useLocalDpi xmlns:a14="http://schemas.microsoft.com/office/drawing/2010/main" val="0"/>
              </a:ext>
            </a:extLst>
          </a:blip>
          <a:srcRect t="7916" b="7814"/>
          <a:stretch/>
        </p:blipFill>
        <p:spPr>
          <a:xfrm>
            <a:off x="20" y="10"/>
            <a:ext cx="12191980" cy="6857990"/>
          </a:xfrm>
          <a:prstGeom prst="rect">
            <a:avLst/>
          </a:prstGeom>
        </p:spPr>
      </p:pic>
    </p:spTree>
    <p:extLst>
      <p:ext uri="{BB962C8B-B14F-4D97-AF65-F5344CB8AC3E}">
        <p14:creationId xmlns:p14="http://schemas.microsoft.com/office/powerpoint/2010/main" val="4009986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on an ice rink&#10;&#10;Description automatically generated with medium confidence">
            <a:extLst>
              <a:ext uri="{FF2B5EF4-FFF2-40B4-BE49-F238E27FC236}">
                <a16:creationId xmlns:a16="http://schemas.microsoft.com/office/drawing/2014/main" id="{FA8CE2CD-31BC-4424-9C53-17A61B59F374}"/>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Tree>
    <p:extLst>
      <p:ext uri="{BB962C8B-B14F-4D97-AF65-F5344CB8AC3E}">
        <p14:creationId xmlns:p14="http://schemas.microsoft.com/office/powerpoint/2010/main" val="192200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port&#10;&#10;Description automatically generated">
            <a:extLst>
              <a:ext uri="{FF2B5EF4-FFF2-40B4-BE49-F238E27FC236}">
                <a16:creationId xmlns:a16="http://schemas.microsoft.com/office/drawing/2014/main" id="{136D1AE3-3B07-4E7F-8291-2838F682C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289512" cy="6858000"/>
          </a:xfrm>
          <a:prstGeom prst="rect">
            <a:avLst/>
          </a:prstGeom>
        </p:spPr>
      </p:pic>
    </p:spTree>
    <p:extLst>
      <p:ext uri="{BB962C8B-B14F-4D97-AF65-F5344CB8AC3E}">
        <p14:creationId xmlns:p14="http://schemas.microsoft.com/office/powerpoint/2010/main" val="1096856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F0A223-4CFF-4EE5-AD0B-3464840AD964}"/>
              </a:ext>
            </a:extLst>
          </p:cNvPr>
          <p:cNvSpPr txBox="1"/>
          <p:nvPr/>
        </p:nvSpPr>
        <p:spPr>
          <a:xfrm>
            <a:off x="366091" y="375225"/>
            <a:ext cx="11459817" cy="4809073"/>
          </a:xfrm>
          <a:prstGeom prst="rect">
            <a:avLst/>
          </a:prstGeom>
          <a:noFill/>
        </p:spPr>
        <p:txBody>
          <a:bodyPr wrap="square">
            <a:spAutoFit/>
          </a:bodyPr>
          <a:lstStyle/>
          <a:p>
            <a:pPr marR="0" lvl="0">
              <a:lnSpc>
                <a:spcPct val="107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2400" dirty="0">
                <a:latin typeface="Gill Sans MT" panose="020B0502020104020203" pitchFamily="34" charset="0"/>
                <a:ea typeface="Times New Roman" panose="02020603050405020304" pitchFamily="18" charset="0"/>
                <a:cs typeface="Arial" panose="020B0604020202020204" pitchFamily="34" charset="0"/>
              </a:rPr>
              <a:t>When</a:t>
            </a:r>
            <a:r>
              <a:rPr lang="en-CA" sz="2400" dirty="0">
                <a:effectLst/>
                <a:latin typeface="Gill Sans MT" panose="020B0502020104020203" pitchFamily="34" charset="0"/>
                <a:ea typeface="Times New Roman" panose="02020603050405020304" pitchFamily="18" charset="0"/>
                <a:cs typeface="Arial" panose="020B0604020202020204" pitchFamily="34" charset="0"/>
              </a:rPr>
              <a:t> placing a stone for a player, the team will indicate or tell you where they </a:t>
            </a:r>
            <a:r>
              <a:rPr lang="en-CA" sz="2400" dirty="0">
                <a:latin typeface="Gill Sans MT" panose="020B0502020104020203" pitchFamily="34" charset="0"/>
                <a:ea typeface="Times New Roman" panose="02020603050405020304" pitchFamily="18" charset="0"/>
                <a:cs typeface="Arial" panose="020B0604020202020204" pitchFamily="34" charset="0"/>
              </a:rPr>
              <a:t>want </a:t>
            </a:r>
            <a:r>
              <a:rPr lang="en-CA" sz="2400" dirty="0">
                <a:effectLst/>
                <a:latin typeface="Gill Sans MT" panose="020B0502020104020203" pitchFamily="34" charset="0"/>
                <a:ea typeface="Times New Roman" panose="02020603050405020304" pitchFamily="18" charset="0"/>
                <a:cs typeface="Arial" panose="020B0604020202020204" pitchFamily="34" charset="0"/>
              </a:rPr>
              <a:t> stone. </a:t>
            </a:r>
          </a:p>
          <a:p>
            <a:pPr marL="342900" marR="0" lvl="0" indent="-342900">
              <a:lnSpc>
                <a:spcPct val="107000"/>
              </a:lnSpc>
              <a:spcBef>
                <a:spcPts val="0"/>
              </a:spcBef>
              <a:spcAft>
                <a:spcPts val="0"/>
              </a:spcAft>
              <a:buFont typeface="Symbol" panose="05050102010706020507" pitchFamily="18" charset="2"/>
              <a:buChar char=""/>
            </a:pPr>
            <a:r>
              <a:rPr lang="en-CA" sz="2400" dirty="0">
                <a:effectLst/>
                <a:latin typeface="Gill Sans MT" panose="020B0502020104020203" pitchFamily="34" charset="0"/>
                <a:ea typeface="Times New Roman" panose="02020603050405020304" pitchFamily="18" charset="0"/>
                <a:cs typeface="Arial" panose="020B0604020202020204" pitchFamily="34" charset="0"/>
              </a:rPr>
              <a:t>Teams have the option to clean and place their own stones. They will clean their stone at the side of the sheet in the area you would clean, so give them some room.</a:t>
            </a:r>
          </a:p>
          <a:p>
            <a:pPr marL="342900" marR="0" lvl="0" indent="-342900">
              <a:lnSpc>
                <a:spcPct val="107000"/>
              </a:lnSpc>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2400" dirty="0">
                <a:effectLst/>
                <a:latin typeface="Gill Sans MT" panose="020B0502020104020203" pitchFamily="34" charset="0"/>
                <a:ea typeface="Times New Roman" panose="02020603050405020304" pitchFamily="18" charset="0"/>
                <a:cs typeface="Arial" panose="020B0604020202020204" pitchFamily="34" charset="0"/>
              </a:rPr>
              <a:t>Slide the stone to the area the player will deliver from and place it near the front  wheel. If you feel you have picked up some debris after the stone is cleaned, take it back to the side and re-do the cleaning.</a:t>
            </a:r>
          </a:p>
          <a:p>
            <a:pPr marL="342900" marR="0" lvl="0" indent="-342900">
              <a:lnSpc>
                <a:spcPct val="107000"/>
              </a:lnSpc>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CA" sz="2400" dirty="0">
                <a:effectLst/>
                <a:latin typeface="Gill Sans MT" panose="020B0502020104020203" pitchFamily="34" charset="0"/>
                <a:ea typeface="Times New Roman" panose="02020603050405020304" pitchFamily="18" charset="0"/>
                <a:cs typeface="Arial" panose="020B0604020202020204" pitchFamily="34" charset="0"/>
              </a:rPr>
              <a:t>Move back to the side of the sheet and behind the thrower making sure you are quiet and still when they are getting ready to deliver</a:t>
            </a:r>
            <a:r>
              <a:rPr lang="en-CA" sz="1800" dirty="0">
                <a:effectLst/>
                <a:latin typeface="Gill Sans MT" panose="020B0502020104020203" pitchFamily="34" charset="0"/>
                <a:ea typeface="Times New Roman" panose="02020603050405020304" pitchFamily="18" charset="0"/>
                <a:cs typeface="Arial" panose="020B0604020202020204" pitchFamily="34"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6879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blue&#10;&#10;Description automatically generated">
            <a:extLst>
              <a:ext uri="{FF2B5EF4-FFF2-40B4-BE49-F238E27FC236}">
                <a16:creationId xmlns:a16="http://schemas.microsoft.com/office/drawing/2014/main" id="{55DA869C-2C11-45E0-B323-8C0F87BD6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04800"/>
            <a:ext cx="9753600" cy="6248400"/>
          </a:xfrm>
          <a:prstGeom prst="rect">
            <a:avLst/>
          </a:prstGeom>
        </p:spPr>
      </p:pic>
    </p:spTree>
    <p:extLst>
      <p:ext uri="{BB962C8B-B14F-4D97-AF65-F5344CB8AC3E}">
        <p14:creationId xmlns:p14="http://schemas.microsoft.com/office/powerpoint/2010/main" val="2053036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oat, several&#10;&#10;Description automatically generated">
            <a:extLst>
              <a:ext uri="{FF2B5EF4-FFF2-40B4-BE49-F238E27FC236}">
                <a16:creationId xmlns:a16="http://schemas.microsoft.com/office/drawing/2014/main" id="{F2F0FE33-ED90-458A-B45D-0CF8BD753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816" y="137160"/>
            <a:ext cx="9939528" cy="6611112"/>
          </a:xfrm>
          <a:prstGeom prst="rect">
            <a:avLst/>
          </a:prstGeom>
        </p:spPr>
      </p:pic>
      <p:sp>
        <p:nvSpPr>
          <p:cNvPr id="2" name="TextBox 1">
            <a:extLst>
              <a:ext uri="{FF2B5EF4-FFF2-40B4-BE49-F238E27FC236}">
                <a16:creationId xmlns:a16="http://schemas.microsoft.com/office/drawing/2014/main" id="{1A28141A-3150-4A95-94C1-1902BF134D8A}"/>
              </a:ext>
            </a:extLst>
          </p:cNvPr>
          <p:cNvSpPr txBox="1"/>
          <p:nvPr/>
        </p:nvSpPr>
        <p:spPr>
          <a:xfrm>
            <a:off x="1242391" y="5239114"/>
            <a:ext cx="3329608" cy="369332"/>
          </a:xfrm>
          <a:prstGeom prst="rect">
            <a:avLst/>
          </a:prstGeom>
          <a:noFill/>
        </p:spPr>
        <p:txBody>
          <a:bodyPr wrap="square" rtlCol="0">
            <a:spAutoFit/>
          </a:bodyPr>
          <a:lstStyle/>
          <a:p>
            <a:r>
              <a:rPr lang="en-US" dirty="0"/>
              <a:t>Moving stones  into </a:t>
            </a:r>
            <a:r>
              <a:rPr lang="en-US"/>
              <a:t>Delivery zone</a:t>
            </a:r>
            <a:endParaRPr lang="en-US" dirty="0"/>
          </a:p>
        </p:txBody>
      </p:sp>
    </p:spTree>
    <p:extLst>
      <p:ext uri="{BB962C8B-B14F-4D97-AF65-F5344CB8AC3E}">
        <p14:creationId xmlns:p14="http://schemas.microsoft.com/office/powerpoint/2010/main" val="1264377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7626DE-536A-466E-8DB8-C4D0E5488686}"/>
              </a:ext>
            </a:extLst>
          </p:cNvPr>
          <p:cNvSpPr txBox="1"/>
          <p:nvPr/>
        </p:nvSpPr>
        <p:spPr>
          <a:xfrm>
            <a:off x="377687" y="188843"/>
            <a:ext cx="11648661" cy="4024884"/>
          </a:xfrm>
          <a:prstGeom prst="rect">
            <a:avLst/>
          </a:prstGeom>
          <a:no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CA" sz="2400" dirty="0">
                <a:effectLst/>
                <a:latin typeface="Gill Sans MT" panose="020B0502020104020203" pitchFamily="34" charset="0"/>
                <a:ea typeface="Times New Roman" panose="02020603050405020304" pitchFamily="18" charset="0"/>
                <a:cs typeface="Arial" panose="020B0604020202020204" pitchFamily="34" charset="0"/>
              </a:rPr>
              <a:t>Place the stones for the next player  when the delivered stone is approximately 3- 5 ft over the hog line at the delivery end.  Once the stone is moving down the sheet the next thrower can move into position  to set up.</a:t>
            </a:r>
          </a:p>
          <a:p>
            <a:pPr marL="342900" marR="0" lvl="0" indent="-342900">
              <a:lnSpc>
                <a:spcPct val="107000"/>
              </a:lnSpc>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2400" dirty="0">
                <a:effectLst/>
                <a:latin typeface="Gill Sans MT" panose="020B0502020104020203" pitchFamily="34" charset="0"/>
                <a:ea typeface="Times New Roman" panose="02020603050405020304" pitchFamily="18" charset="0"/>
                <a:cs typeface="Arial" panose="020B0604020202020204" pitchFamily="34" charset="0"/>
              </a:rPr>
              <a:t>Delivery teams watching their stones should move forward out of the delivery zone and not restrict the set-up area for the next thrower. The IPA should move the stone into position for the next thrower to remind the thrower to exit the delivery zone.</a:t>
            </a:r>
          </a:p>
          <a:p>
            <a:pPr marL="342900" marR="0" lvl="0" indent="-342900">
              <a:lnSpc>
                <a:spcPct val="107000"/>
              </a:lnSpc>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CA" sz="2400" dirty="0">
                <a:effectLst/>
                <a:latin typeface="Gill Sans MT" panose="020B0502020104020203" pitchFamily="34" charset="0"/>
                <a:ea typeface="Times New Roman" panose="02020603050405020304" pitchFamily="18" charset="0"/>
                <a:cs typeface="Arial" panose="020B0604020202020204" pitchFamily="34" charset="0"/>
              </a:rPr>
              <a:t>The IPA </a:t>
            </a:r>
            <a:r>
              <a:rPr lang="en-CA" sz="2400" dirty="0">
                <a:latin typeface="Gill Sans MT" panose="020B0502020104020203" pitchFamily="34" charset="0"/>
                <a:ea typeface="Times New Roman" panose="02020603050405020304" pitchFamily="18" charset="0"/>
                <a:cs typeface="Arial" panose="020B0604020202020204" pitchFamily="34" charset="0"/>
              </a:rPr>
              <a:t>f</a:t>
            </a:r>
            <a:r>
              <a:rPr lang="en-CA" sz="2400" dirty="0">
                <a:effectLst/>
                <a:latin typeface="Gill Sans MT" panose="020B0502020104020203" pitchFamily="34" charset="0"/>
                <a:ea typeface="Times New Roman" panose="02020603050405020304" pitchFamily="18" charset="0"/>
                <a:cs typeface="Arial" panose="020B0604020202020204" pitchFamily="34" charset="0"/>
              </a:rPr>
              <a:t>ollows the last stone of the end to the playing end</a:t>
            </a:r>
            <a:r>
              <a:rPr lang="en-CA" sz="2400" dirty="0">
                <a:latin typeface="Gill Sans MT" panose="020B0502020104020203" pitchFamily="34" charset="0"/>
                <a:ea typeface="Times New Roman" panose="02020603050405020304" pitchFamily="18" charset="0"/>
                <a:cs typeface="Arial" panose="020B0604020202020204" pitchFamily="34" charset="0"/>
              </a:rPr>
              <a:t> a</a:t>
            </a:r>
            <a:r>
              <a:rPr lang="en-CA" sz="2400" dirty="0">
                <a:effectLst/>
                <a:latin typeface="Gill Sans MT" panose="020B0502020104020203" pitchFamily="34" charset="0"/>
                <a:ea typeface="Times New Roman" panose="02020603050405020304" pitchFamily="18" charset="0"/>
                <a:cs typeface="Arial" panose="020B0604020202020204" pitchFamily="34" charset="0"/>
              </a:rPr>
              <a:t>fter the stone is delivered.   </a:t>
            </a:r>
            <a:r>
              <a:rPr lang="en-CA" sz="2400" dirty="0">
                <a:latin typeface="Gill Sans MT" panose="020B0502020104020203" pitchFamily="34" charset="0"/>
                <a:ea typeface="Times New Roman" panose="02020603050405020304" pitchFamily="18" charset="0"/>
                <a:cs typeface="Arial" panose="020B0604020202020204" pitchFamily="34" charset="0"/>
              </a:rPr>
              <a:t>They h</a:t>
            </a:r>
            <a:r>
              <a:rPr lang="en-CA" sz="2400" dirty="0">
                <a:effectLst/>
                <a:latin typeface="Gill Sans MT" panose="020B0502020104020203" pitchFamily="34" charset="0"/>
                <a:ea typeface="Times New Roman" panose="02020603050405020304" pitchFamily="18" charset="0"/>
                <a:cs typeface="Arial" panose="020B0604020202020204" pitchFamily="34" charset="0"/>
              </a:rPr>
              <a:t>elp  to sort stones and </a:t>
            </a:r>
            <a:r>
              <a:rPr lang="en-CA" sz="2400" dirty="0">
                <a:latin typeface="Gill Sans MT" panose="020B0502020104020203" pitchFamily="34" charset="0"/>
                <a:ea typeface="Times New Roman" panose="02020603050405020304" pitchFamily="18" charset="0"/>
                <a:cs typeface="Arial" panose="020B0604020202020204" pitchFamily="34" charset="0"/>
              </a:rPr>
              <a:t>t</a:t>
            </a:r>
            <a:r>
              <a:rPr lang="en-CA" sz="2400" dirty="0">
                <a:effectLst/>
                <a:latin typeface="Gill Sans MT" panose="020B0502020104020203" pitchFamily="34" charset="0"/>
                <a:ea typeface="Times New Roman" panose="02020603050405020304" pitchFamily="18" charset="0"/>
                <a:cs typeface="Arial" panose="020B0604020202020204" pitchFamily="34" charset="0"/>
              </a:rPr>
              <a:t>hen they return to their assigned end.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9077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914CEB-47F2-4A45-9B65-9359E891B9C1}"/>
              </a:ext>
            </a:extLst>
          </p:cNvPr>
          <p:cNvSpPr txBox="1"/>
          <p:nvPr/>
        </p:nvSpPr>
        <p:spPr>
          <a:xfrm>
            <a:off x="447261" y="139147"/>
            <a:ext cx="11420061" cy="6169446"/>
          </a:xfrm>
          <a:prstGeom prst="rect">
            <a:avLst/>
          </a:prstGeom>
          <a:noFill/>
        </p:spPr>
        <p:txBody>
          <a:bodyPr wrap="square">
            <a:spAutoFit/>
          </a:bodyPr>
          <a:lstStyle/>
          <a:p>
            <a:pPr marR="0" lvl="0">
              <a:spcBef>
                <a:spcPts val="0"/>
              </a:spcBef>
              <a:spcAft>
                <a:spcPts val="0"/>
              </a:spcAft>
            </a:pPr>
            <a:r>
              <a:rPr lang="en-US" sz="1800" b="1" dirty="0">
                <a:solidFill>
                  <a:srgbClr val="00B0F0"/>
                </a:solidFill>
                <a:effectLst/>
                <a:latin typeface="Gill Sans MT" panose="020B0502020104020203" pitchFamily="34" charset="0"/>
                <a:ea typeface="Times New Roman" panose="02020603050405020304" pitchFamily="18" charset="0"/>
                <a:cs typeface="Times New Roman" panose="02020603050405020304" pitchFamily="18" charset="0"/>
              </a:rPr>
              <a:t>	 </a:t>
            </a:r>
            <a:r>
              <a:rPr lang="en-CA" sz="1800" b="1" dirty="0">
                <a:solidFill>
                  <a:srgbClr val="00B0F0"/>
                </a:solidFill>
                <a:effectLst/>
                <a:latin typeface="Gill Sans MT" panose="020B0502020104020203" pitchFamily="34" charset="0"/>
                <a:ea typeface="Times New Roman" panose="02020603050405020304" pitchFamily="18" charset="0"/>
                <a:cs typeface="Times New Roman" panose="02020603050405020304" pitchFamily="18" charset="0"/>
              </a:rPr>
              <a:t>Ice Player Assistant </a:t>
            </a:r>
            <a:r>
              <a:rPr lang="en-CA" sz="2400" b="1" dirty="0">
                <a:solidFill>
                  <a:srgbClr val="00B0F0"/>
                </a:solidFill>
                <a:effectLst/>
                <a:latin typeface="Gill Sans MT" panose="020B0502020104020203" pitchFamily="34" charset="0"/>
                <a:ea typeface="Times New Roman" panose="02020603050405020304" pitchFamily="18" charset="0"/>
                <a:cs typeface="Arial" panose="020B0604020202020204" pitchFamily="34" charset="0"/>
              </a:rPr>
              <a:t>(</a:t>
            </a:r>
            <a:r>
              <a:rPr lang="en-CA" sz="2400" b="1" u="sng" cap="small" dirty="0">
                <a:solidFill>
                  <a:srgbClr val="00B0F0"/>
                </a:solidFill>
                <a:effectLst/>
                <a:latin typeface="Cambria" panose="02040503050406030204" pitchFamily="18" charset="0"/>
                <a:ea typeface="Times New Roman" panose="02020603050405020304" pitchFamily="18" charset="0"/>
                <a:cs typeface="Times New Roman" panose="02020603050405020304" pitchFamily="18" charset="0"/>
              </a:rPr>
              <a:t>IPA</a:t>
            </a:r>
            <a:r>
              <a:rPr lang="en-CA" sz="2400" b="1" dirty="0">
                <a:solidFill>
                  <a:srgbClr val="00B0F0"/>
                </a:solidFill>
                <a:effectLst/>
                <a:latin typeface="Gill Sans MT" panose="020B0502020104020203" pitchFamily="34" charset="0"/>
                <a:ea typeface="Times New Roman" panose="02020603050405020304" pitchFamily="18" charset="0"/>
                <a:cs typeface="Arial" panose="020B0604020202020204" pitchFamily="34" charset="0"/>
              </a:rPr>
              <a:t>)</a:t>
            </a:r>
            <a:r>
              <a:rPr lang="en-CA" sz="1800" b="1" dirty="0">
                <a:solidFill>
                  <a:srgbClr val="00B0F0"/>
                </a:solidFill>
                <a:effectLst/>
                <a:latin typeface="Gill Sans MT" panose="020B0502020104020203" pitchFamily="34" charset="0"/>
                <a:ea typeface="Times New Roman" panose="02020603050405020304" pitchFamily="18" charset="0"/>
                <a:cs typeface="Times New Roman" panose="02020603050405020304" pitchFamily="18" charset="0"/>
              </a:rPr>
              <a:t> needs for  on ice Duties:</a:t>
            </a:r>
          </a:p>
          <a:p>
            <a:pPr marL="342900" marR="0" lvl="0" indent="-342900">
              <a:spcBef>
                <a:spcPts val="0"/>
              </a:spcBef>
              <a:spcAft>
                <a:spcPts val="0"/>
              </a:spcAft>
              <a:buFont typeface="+mj-lt"/>
              <a:buAutoNum type="arabicPeriod"/>
            </a:pPr>
            <a:endParaRPr lang="en-US" sz="2400"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CA" sz="2400" dirty="0">
                <a:effectLst/>
                <a:latin typeface="Gill Sans MT" panose="020B0502020104020203" pitchFamily="34" charset="0"/>
                <a:ea typeface="Times New Roman" panose="02020603050405020304" pitchFamily="18" charset="0"/>
                <a:cs typeface="Arial" panose="020B0604020202020204" pitchFamily="34" charset="0"/>
              </a:rPr>
              <a:t>Clean shoes- All IPAs must have clean shoes not worn outside.  After arriving at the arena should change shoes using the shoes for duties on ice only (curling shoes or gym shoes - ok)</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CA" sz="2400" dirty="0">
                <a:effectLst/>
                <a:latin typeface="Gill Sans MT" panose="020B0502020104020203" pitchFamily="34" charset="0"/>
                <a:ea typeface="Times New Roman" panose="02020603050405020304" pitchFamily="18" charset="0"/>
                <a:cs typeface="Arial" panose="020B0604020202020204" pitchFamily="34" charset="0"/>
              </a:rPr>
              <a:t>Dress warm and in uniform, gloves,  as cleaning stones is a very physical job</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CA" sz="2400" dirty="0">
                <a:effectLst/>
                <a:latin typeface="Gill Sans MT" panose="020B0502020104020203" pitchFamily="34" charset="0"/>
                <a:ea typeface="Times New Roman" panose="02020603050405020304" pitchFamily="18" charset="0"/>
                <a:cs typeface="Arial" panose="020B0604020202020204" pitchFamily="34" charset="0"/>
              </a:rPr>
              <a:t>Black trousers if not issued by host. No jeans allowed on ice.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CA" sz="2400" dirty="0">
                <a:effectLst/>
                <a:latin typeface="Gill Sans MT" panose="020B0502020104020203" pitchFamily="34" charset="0"/>
                <a:ea typeface="Times New Roman" panose="02020603050405020304" pitchFamily="18" charset="0"/>
                <a:cs typeface="Arial" panose="020B0604020202020204" pitchFamily="34" charset="0"/>
              </a:rPr>
              <a:t>If hat is worn it must match uniform and have no visible large logo.</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CA" sz="2400" dirty="0">
                <a:effectLst/>
                <a:latin typeface="Gill Sans MT" panose="020B0502020104020203" pitchFamily="34" charset="0"/>
                <a:ea typeface="Times New Roman" panose="02020603050405020304" pitchFamily="18" charset="0"/>
                <a:cs typeface="Arial" panose="020B0604020202020204" pitchFamily="34" charset="0"/>
              </a:rPr>
              <a:t>Arrive for cleaning of  Wheelchairs at ICE cleaning station 1hr 15 min prior to game time.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CA" sz="2400" dirty="0">
                <a:effectLst/>
                <a:latin typeface="Gill Sans MT" panose="020B0502020104020203" pitchFamily="34" charset="0"/>
                <a:ea typeface="Times New Roman" panose="02020603050405020304" pitchFamily="18" charset="0"/>
                <a:cs typeface="Arial" panose="020B0604020202020204" pitchFamily="34" charset="0"/>
              </a:rPr>
              <a:t>Arrive for your IPA duty  1 hour prior to game time.</a:t>
            </a:r>
            <a:r>
              <a:rPr lang="en-CA" sz="2400" dirty="0">
                <a:solidFill>
                  <a:srgbClr val="FF0000"/>
                </a:solidFill>
                <a:effectLst/>
                <a:latin typeface="Gill Sans MT" panose="020B0502020104020203" pitchFamily="34" charset="0"/>
                <a:ea typeface="Times New Roman" panose="02020603050405020304" pitchFamily="18" charset="0"/>
                <a:cs typeface="Arial" panose="020B0604020202020204" pitchFamily="34" charset="0"/>
              </a:rPr>
              <a:t> </a:t>
            </a:r>
            <a:r>
              <a:rPr lang="en-CA" sz="2400" dirty="0">
                <a:effectLst/>
                <a:latin typeface="Gill Sans MT" panose="020B0502020104020203" pitchFamily="34" charset="0"/>
                <a:ea typeface="Times New Roman" panose="02020603050405020304" pitchFamily="18" charset="0"/>
                <a:cs typeface="Arial" panose="020B0604020202020204" pitchFamily="34" charset="0"/>
              </a:rPr>
              <a:t>Sign in with supervisor of Volunteers. Pick up equipment: Cloth to clean stones, Delivery order card and pen.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CA" sz="2400" dirty="0">
                <a:effectLst/>
                <a:latin typeface="Gill Sans MT" panose="020B0502020104020203" pitchFamily="34" charset="0"/>
                <a:ea typeface="Times New Roman" panose="02020603050405020304" pitchFamily="18" charset="0"/>
                <a:cs typeface="Arial" panose="020B0604020202020204" pitchFamily="34" charset="0"/>
              </a:rPr>
              <a:t> </a:t>
            </a:r>
            <a:r>
              <a:rPr lang="en-CA" sz="2400" b="1" dirty="0">
                <a:effectLst/>
                <a:latin typeface="Gill Sans MT" panose="020B0502020104020203" pitchFamily="34" charset="0"/>
                <a:ea typeface="Times New Roman" panose="02020603050405020304" pitchFamily="18" charset="0"/>
                <a:cs typeface="Arial" panose="020B0604020202020204" pitchFamily="34" charset="0"/>
              </a:rPr>
              <a:t>Due to allergies of Players and Officials please refrain from the</a:t>
            </a:r>
            <a:r>
              <a:rPr lang="en-CA" sz="2400" b="1" dirty="0">
                <a:solidFill>
                  <a:srgbClr val="FF0000"/>
                </a:solidFill>
                <a:effectLst/>
                <a:latin typeface="Gill Sans MT" panose="020B0502020104020203" pitchFamily="34" charset="0"/>
                <a:ea typeface="Times New Roman" panose="02020603050405020304" pitchFamily="18" charset="0"/>
                <a:cs typeface="Arial" panose="020B0604020202020204" pitchFamily="34" charset="0"/>
              </a:rPr>
              <a:t> </a:t>
            </a:r>
            <a:r>
              <a:rPr lang="en-CA" sz="2400" b="1" dirty="0">
                <a:effectLst/>
                <a:latin typeface="Gill Sans MT" panose="020B0502020104020203" pitchFamily="34" charset="0"/>
                <a:ea typeface="Times New Roman" panose="02020603050405020304" pitchFamily="18" charset="0"/>
                <a:cs typeface="Arial" panose="020B0604020202020204" pitchFamily="34" charset="0"/>
              </a:rPr>
              <a:t>use of perfume or cologne.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1527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in wheelchairs on a track&#10;&#10;Description automatically generated with medium confidence">
            <a:extLst>
              <a:ext uri="{FF2B5EF4-FFF2-40B4-BE49-F238E27FC236}">
                <a16:creationId xmlns:a16="http://schemas.microsoft.com/office/drawing/2014/main" id="{2490809B-4821-4522-B443-9FEA7871CABE}"/>
              </a:ext>
            </a:extLst>
          </p:cNvPr>
          <p:cNvPicPr>
            <a:picLocks noChangeAspect="1"/>
          </p:cNvPicPr>
          <p:nvPr/>
        </p:nvPicPr>
        <p:blipFill rotWithShape="1">
          <a:blip r:embed="rId2">
            <a:extLst>
              <a:ext uri="{28A0092B-C50C-407E-A947-70E740481C1C}">
                <a14:useLocalDpi xmlns:a14="http://schemas.microsoft.com/office/drawing/2010/main" val="0"/>
              </a:ext>
            </a:extLst>
          </a:blip>
          <a:srcRect t="5790" b="9305"/>
          <a:stretch/>
        </p:blipFill>
        <p:spPr>
          <a:xfrm>
            <a:off x="20" y="10"/>
            <a:ext cx="12191980" cy="68579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extBox 1">
            <a:extLst>
              <a:ext uri="{FF2B5EF4-FFF2-40B4-BE49-F238E27FC236}">
                <a16:creationId xmlns:a16="http://schemas.microsoft.com/office/drawing/2014/main" id="{50C35936-EF95-4168-9746-73644BB386AF}"/>
              </a:ext>
            </a:extLst>
          </p:cNvPr>
          <p:cNvSpPr txBox="1"/>
          <p:nvPr/>
        </p:nvSpPr>
        <p:spPr>
          <a:xfrm>
            <a:off x="583228" y="6359453"/>
            <a:ext cx="4352544" cy="369332"/>
          </a:xfrm>
          <a:prstGeom prst="rect">
            <a:avLst/>
          </a:prstGeom>
          <a:noFill/>
        </p:spPr>
        <p:txBody>
          <a:bodyPr wrap="square" rtlCol="0">
            <a:spAutoFit/>
          </a:bodyPr>
          <a:lstStyle/>
          <a:p>
            <a:r>
              <a:rPr lang="en-US" dirty="0">
                <a:solidFill>
                  <a:schemeClr val="bg1"/>
                </a:solidFill>
              </a:rPr>
              <a:t>Position of Teams and  IPAs during  delivery</a:t>
            </a:r>
            <a:endParaRPr lang="en-US" dirty="0"/>
          </a:p>
        </p:txBody>
      </p:sp>
    </p:spTree>
    <p:extLst>
      <p:ext uri="{BB962C8B-B14F-4D97-AF65-F5344CB8AC3E}">
        <p14:creationId xmlns:p14="http://schemas.microsoft.com/office/powerpoint/2010/main" val="1651020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32CBEE-F8CE-4264-991B-583262CB74B9}"/>
              </a:ext>
            </a:extLst>
          </p:cNvPr>
          <p:cNvSpPr txBox="1"/>
          <p:nvPr/>
        </p:nvSpPr>
        <p:spPr>
          <a:xfrm>
            <a:off x="616226" y="417444"/>
            <a:ext cx="11181522" cy="4896277"/>
          </a:xfrm>
          <a:prstGeom prst="rect">
            <a:avLst/>
          </a:prstGeom>
          <a:noFill/>
        </p:spPr>
        <p:txBody>
          <a:bodyPr wrap="square">
            <a:spAutoFit/>
          </a:bodyPr>
          <a:lstStyle/>
          <a:p>
            <a:pPr marL="0" marR="0">
              <a:lnSpc>
                <a:spcPct val="107000"/>
              </a:lnSpc>
              <a:spcBef>
                <a:spcPts val="0"/>
              </a:spcBef>
              <a:spcAft>
                <a:spcPts val="800"/>
              </a:spcAft>
            </a:pPr>
            <a:r>
              <a:rPr lang="en-CA" sz="2400" b="1" dirty="0">
                <a:effectLst/>
                <a:latin typeface="Gill Sans MT" panose="020B0502020104020203" pitchFamily="34" charset="0"/>
                <a:ea typeface="Times New Roman" panose="02020603050405020304" pitchFamily="18" charset="0"/>
                <a:cs typeface="Arial" panose="020B0604020202020204" pitchFamily="34" charset="0"/>
              </a:rPr>
              <a:t>	</a:t>
            </a:r>
            <a:r>
              <a:rPr lang="en-CA" sz="2800" b="1" dirty="0">
                <a:effectLst/>
                <a:latin typeface="Gill Sans MT" panose="020B0502020104020203" pitchFamily="34" charset="0"/>
                <a:ea typeface="Times New Roman" panose="02020603050405020304" pitchFamily="18" charset="0"/>
                <a:cs typeface="Arial" panose="020B0604020202020204" pitchFamily="34" charset="0"/>
              </a:rPr>
              <a:t>Turn Around between ends  </a:t>
            </a:r>
            <a:r>
              <a:rPr lang="en-CA" sz="2800" dirty="0">
                <a:effectLst/>
                <a:latin typeface="Gill Sans MT" panose="020B0502020104020203" pitchFamily="34" charset="0"/>
                <a:ea typeface="Times New Roman" panose="02020603050405020304" pitchFamily="18" charset="0"/>
                <a:cs typeface="Arial" panose="020B0604020202020204" pitchFamily="34" charset="0"/>
              </a:rPr>
              <a:t> 60 seconds. </a:t>
            </a:r>
          </a:p>
          <a:p>
            <a:pPr marL="0" marR="0">
              <a:lnSpc>
                <a:spcPct val="107000"/>
              </a:lnSpc>
              <a:spcBef>
                <a:spcPts val="0"/>
              </a:spcBef>
              <a:spcAft>
                <a:spcPts val="800"/>
              </a:spcAft>
            </a:pPr>
            <a:endParaRPr lang="en-CA" sz="2400" dirty="0">
              <a:latin typeface="Gill Sans MT" panose="020B0502020104020203"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CA" sz="2400" dirty="0">
                <a:effectLst/>
                <a:latin typeface="Gill Sans MT" panose="020B0502020104020203" pitchFamily="34" charset="0"/>
                <a:ea typeface="Times New Roman" panose="02020603050405020304" pitchFamily="18" charset="0"/>
                <a:cs typeface="Arial" panose="020B0604020202020204" pitchFamily="34" charset="0"/>
              </a:rPr>
              <a:t>The break time will start when the end is completed,  the score has been decided  and all counting stones have been removed from the rings. </a:t>
            </a:r>
            <a:r>
              <a:rPr lang="en-CA" sz="2400" dirty="0">
                <a:latin typeface="Gill Sans MT" panose="020B0502020104020203" pitchFamily="34" charset="0"/>
                <a:ea typeface="Times New Roman" panose="02020603050405020304" pitchFamily="18" charset="0"/>
                <a:cs typeface="Arial" panose="020B0604020202020204" pitchFamily="34" charset="0"/>
              </a:rPr>
              <a:t>A</a:t>
            </a:r>
            <a:r>
              <a:rPr lang="en-CA" sz="2400" dirty="0">
                <a:effectLst/>
                <a:latin typeface="Gill Sans MT" panose="020B0502020104020203" pitchFamily="34" charset="0"/>
                <a:ea typeface="Times New Roman" panose="02020603050405020304" pitchFamily="18" charset="0"/>
                <a:cs typeface="Arial" panose="020B0604020202020204" pitchFamily="34" charset="0"/>
              </a:rPr>
              <a:t>t the completion of an end both IPA’s will help with moving the stones into the delivery order in preparation for the next end. </a:t>
            </a:r>
          </a:p>
          <a:p>
            <a:pPr marL="0" marR="0">
              <a:lnSpc>
                <a:spcPct val="107000"/>
              </a:lnSpc>
              <a:spcBef>
                <a:spcPts val="0"/>
              </a:spcBef>
              <a:spcAft>
                <a:spcPts val="800"/>
              </a:spcAft>
            </a:pPr>
            <a:endParaRPr lang="en-CA" sz="2400" dirty="0">
              <a:latin typeface="Gill Sans MT" panose="020B0502020104020203"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CA" sz="2400" dirty="0">
                <a:effectLst/>
                <a:latin typeface="Gill Sans MT" panose="020B0502020104020203" pitchFamily="34" charset="0"/>
                <a:ea typeface="Times New Roman" panose="02020603050405020304" pitchFamily="18" charset="0"/>
                <a:cs typeface="Arial" panose="020B0604020202020204" pitchFamily="34" charset="0"/>
              </a:rPr>
              <a:t>The most important job is to make sure the </a:t>
            </a:r>
            <a:r>
              <a:rPr lang="en-CA" sz="2400" b="1" dirty="0">
                <a:effectLst/>
                <a:latin typeface="Gill Sans MT" panose="020B0502020104020203" pitchFamily="34" charset="0"/>
                <a:ea typeface="Times New Roman" panose="02020603050405020304" pitchFamily="18" charset="0"/>
                <a:cs typeface="Arial" panose="020B0604020202020204" pitchFamily="34" charset="0"/>
              </a:rPr>
              <a:t>1</a:t>
            </a:r>
            <a:r>
              <a:rPr lang="en-CA" sz="2400" b="1" baseline="30000" dirty="0">
                <a:effectLst/>
                <a:latin typeface="Gill Sans MT" panose="020B0502020104020203" pitchFamily="34" charset="0"/>
                <a:ea typeface="Times New Roman" panose="02020603050405020304" pitchFamily="18" charset="0"/>
                <a:cs typeface="Arial" panose="020B0604020202020204" pitchFamily="34" charset="0"/>
              </a:rPr>
              <a:t>st</a:t>
            </a:r>
            <a:r>
              <a:rPr lang="en-CA" sz="2400" b="1" dirty="0">
                <a:effectLst/>
                <a:latin typeface="Gill Sans MT" panose="020B0502020104020203" pitchFamily="34" charset="0"/>
                <a:ea typeface="Times New Roman" panose="02020603050405020304" pitchFamily="18" charset="0"/>
                <a:cs typeface="Arial" panose="020B0604020202020204" pitchFamily="34" charset="0"/>
              </a:rPr>
              <a:t> stone of each</a:t>
            </a:r>
            <a:r>
              <a:rPr lang="en-CA" sz="2400" dirty="0">
                <a:effectLst/>
                <a:latin typeface="Gill Sans MT" panose="020B0502020104020203" pitchFamily="34" charset="0"/>
                <a:ea typeface="Times New Roman" panose="02020603050405020304" pitchFamily="18" charset="0"/>
                <a:cs typeface="Arial" panose="020B0604020202020204" pitchFamily="34" charset="0"/>
              </a:rPr>
              <a:t> </a:t>
            </a:r>
            <a:r>
              <a:rPr lang="en-CA" sz="2400" b="1" dirty="0">
                <a:effectLst/>
                <a:latin typeface="Gill Sans MT" panose="020B0502020104020203" pitchFamily="34" charset="0"/>
                <a:ea typeface="Times New Roman" panose="02020603050405020304" pitchFamily="18" charset="0"/>
                <a:cs typeface="Arial" panose="020B0604020202020204" pitchFamily="34" charset="0"/>
              </a:rPr>
              <a:t>end is ready cleaned and placed in position </a:t>
            </a:r>
            <a:r>
              <a:rPr lang="en-CA" sz="2400" dirty="0">
                <a:effectLst/>
                <a:latin typeface="Gill Sans MT" panose="020B0502020104020203" pitchFamily="34" charset="0"/>
                <a:ea typeface="Times New Roman" panose="02020603050405020304" pitchFamily="18" charset="0"/>
                <a:cs typeface="Arial" panose="020B0604020202020204" pitchFamily="34" charset="0"/>
              </a:rPr>
              <a:t>(30 sec left on breaktime) </a:t>
            </a:r>
            <a:r>
              <a:rPr lang="en-CA" sz="2400" b="1" dirty="0">
                <a:effectLst/>
                <a:latin typeface="Gill Sans MT" panose="020B0502020104020203" pitchFamily="34" charset="0"/>
                <a:ea typeface="Times New Roman" panose="02020603050405020304" pitchFamily="18" charset="0"/>
                <a:cs typeface="Arial" panose="020B0604020202020204" pitchFamily="34" charset="0"/>
              </a:rPr>
              <a:t>for the team and they are not waiting for you to clean and place the stone.</a:t>
            </a:r>
            <a:r>
              <a:rPr lang="en-CA" sz="2400" dirty="0">
                <a:effectLst/>
                <a:latin typeface="Gill Sans MT" panose="020B0502020104020203" pitchFamily="34" charset="0"/>
                <a:ea typeface="Times New Roman" panose="02020603050405020304" pitchFamily="18" charset="0"/>
                <a:cs typeface="Arial" panose="020B0604020202020204" pitchFamily="34" charset="0"/>
              </a:rPr>
              <a:t> The team scoring, plays the first stone in the next end.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8936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late, table&#10;&#10;Description automatically generated">
            <a:extLst>
              <a:ext uri="{FF2B5EF4-FFF2-40B4-BE49-F238E27FC236}">
                <a16:creationId xmlns:a16="http://schemas.microsoft.com/office/drawing/2014/main" id="{42DF0FB2-5393-469C-88C8-384F0AB056C9}"/>
              </a:ext>
            </a:extLst>
          </p:cNvPr>
          <p:cNvPicPr>
            <a:picLocks noChangeAspect="1"/>
          </p:cNvPicPr>
          <p:nvPr/>
        </p:nvPicPr>
        <p:blipFill rotWithShape="1">
          <a:blip r:embed="rId2">
            <a:extLst>
              <a:ext uri="{28A0092B-C50C-407E-A947-70E740481C1C}">
                <a14:useLocalDpi xmlns:a14="http://schemas.microsoft.com/office/drawing/2010/main" val="0"/>
              </a:ext>
            </a:extLst>
          </a:blip>
          <a:srcRect t="2089" b="13641"/>
          <a:stretch/>
        </p:blipFill>
        <p:spPr>
          <a:xfrm>
            <a:off x="20" y="10"/>
            <a:ext cx="12191980" cy="6857990"/>
          </a:xfrm>
          <a:prstGeom prst="rect">
            <a:avLst/>
          </a:prstGeom>
        </p:spPr>
      </p:pic>
    </p:spTree>
    <p:extLst>
      <p:ext uri="{BB962C8B-B14F-4D97-AF65-F5344CB8AC3E}">
        <p14:creationId xmlns:p14="http://schemas.microsoft.com/office/powerpoint/2010/main" val="3847144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A00FFC-3114-4AA8-B3A4-FBA2821E85CF}"/>
              </a:ext>
            </a:extLst>
          </p:cNvPr>
          <p:cNvSpPr txBox="1"/>
          <p:nvPr/>
        </p:nvSpPr>
        <p:spPr>
          <a:xfrm>
            <a:off x="469900" y="584200"/>
            <a:ext cx="11476935" cy="6530570"/>
          </a:xfrm>
          <a:prstGeom prst="rect">
            <a:avLst/>
          </a:prstGeom>
          <a:noFill/>
        </p:spPr>
        <p:txBody>
          <a:bodyPr wrap="square">
            <a:spAutoFit/>
          </a:bodyPr>
          <a:lstStyle/>
          <a:p>
            <a:pPr marL="342900" marR="0" indent="-342900">
              <a:lnSpc>
                <a:spcPct val="107000"/>
              </a:lnSpc>
              <a:spcBef>
                <a:spcPts val="0"/>
              </a:spcBef>
              <a:spcAft>
                <a:spcPts val="800"/>
              </a:spcAft>
              <a:buFont typeface="Wingdings" panose="05000000000000000000" pitchFamily="2" charset="2"/>
              <a:buChar char="Ø"/>
            </a:pPr>
            <a:r>
              <a:rPr lang="en-CA" sz="2400" dirty="0">
                <a:solidFill>
                  <a:srgbClr val="00B0F0"/>
                </a:solidFill>
                <a:effectLst/>
                <a:latin typeface="Gill Sans MT" panose="020B0502020104020203" pitchFamily="34" charset="0"/>
                <a:ea typeface="Times New Roman" panose="02020603050405020304" pitchFamily="18" charset="0"/>
                <a:cs typeface="Arial" panose="020B0604020202020204" pitchFamily="34" charset="0"/>
              </a:rPr>
              <a:t>The most efficient way to move stones up to delivery area is to have a thrower and a catcher. </a:t>
            </a:r>
          </a:p>
          <a:p>
            <a:pPr marL="0" marR="0">
              <a:lnSpc>
                <a:spcPct val="107000"/>
              </a:lnSpc>
              <a:spcBef>
                <a:spcPts val="0"/>
              </a:spcBef>
              <a:spcAft>
                <a:spcPts val="800"/>
              </a:spcAft>
            </a:pPr>
            <a:endParaRPr lang="en-CA" sz="2400" dirty="0">
              <a:effectLst/>
              <a:highlight>
                <a:srgbClr val="00FFFF"/>
              </a:highlight>
              <a:latin typeface="Gill Sans MT" panose="020B0502020104020203" pitchFamily="34" charset="0"/>
              <a:ea typeface="Times New Roman" panose="02020603050405020304" pitchFamily="18" charset="0"/>
              <a:cs typeface="Arial" panose="020B0604020202020204" pitchFamily="34" charset="0"/>
            </a:endParaRPr>
          </a:p>
          <a:p>
            <a:pPr marL="342900" marR="0" indent="-342900">
              <a:lnSpc>
                <a:spcPct val="107000"/>
              </a:lnSpc>
              <a:spcBef>
                <a:spcPts val="0"/>
              </a:spcBef>
              <a:spcAft>
                <a:spcPts val="800"/>
              </a:spcAft>
              <a:buFont typeface="Arial" panose="020B0604020202020204" pitchFamily="34" charset="0"/>
              <a:buChar char="•"/>
            </a:pPr>
            <a:r>
              <a:rPr lang="en-CA" sz="2400" dirty="0">
                <a:effectLst/>
                <a:latin typeface="Gill Sans MT" panose="020B0502020104020203" pitchFamily="34" charset="0"/>
                <a:ea typeface="Times New Roman" panose="02020603050405020304" pitchFamily="18" charset="0"/>
                <a:cs typeface="Arial" panose="020B0604020202020204" pitchFamily="34" charset="0"/>
              </a:rPr>
              <a:t>Place the hammer team against the foam and in order of delivery 1-2 -3-4-5-6-7-8 then the other color order. </a:t>
            </a:r>
          </a:p>
          <a:p>
            <a:pPr marL="342900" marR="0" indent="-342900">
              <a:lnSpc>
                <a:spcPct val="107000"/>
              </a:lnSpc>
              <a:spcBef>
                <a:spcPts val="0"/>
              </a:spcBef>
              <a:spcAft>
                <a:spcPts val="800"/>
              </a:spcAft>
              <a:buFont typeface="Arial" panose="020B0604020202020204" pitchFamily="34" charset="0"/>
              <a:buChar char="•"/>
            </a:pPr>
            <a:endParaRPr lang="en-CA" sz="2400" dirty="0">
              <a:effectLst/>
              <a:highlight>
                <a:srgbClr val="00FFFF"/>
              </a:highlight>
              <a:latin typeface="Gill Sans MT" panose="020B0502020104020203" pitchFamily="34" charset="0"/>
              <a:ea typeface="Times New Roman" panose="02020603050405020304" pitchFamily="18" charset="0"/>
              <a:cs typeface="Arial" panose="020B0604020202020204" pitchFamily="34" charset="0"/>
            </a:endParaRPr>
          </a:p>
          <a:p>
            <a:pPr marL="342900" marR="0" indent="-342900">
              <a:lnSpc>
                <a:spcPct val="107000"/>
              </a:lnSpc>
              <a:spcBef>
                <a:spcPts val="0"/>
              </a:spcBef>
              <a:spcAft>
                <a:spcPts val="800"/>
              </a:spcAft>
              <a:buFont typeface="Arial" panose="020B0604020202020204" pitchFamily="34" charset="0"/>
              <a:buChar char="•"/>
            </a:pPr>
            <a:r>
              <a:rPr lang="en-CA" sz="2400" dirty="0">
                <a:effectLst/>
                <a:latin typeface="Gill Sans MT" panose="020B0502020104020203" pitchFamily="34" charset="0"/>
                <a:ea typeface="Times New Roman" panose="02020603050405020304" pitchFamily="18" charset="0"/>
                <a:cs typeface="Arial" panose="020B0604020202020204" pitchFamily="34" charset="0"/>
              </a:rPr>
              <a:t>When moving the stone into position set the handle to the straight handle position with a quick twist. </a:t>
            </a:r>
          </a:p>
          <a:p>
            <a:pPr marL="342900" marR="0" indent="-342900">
              <a:lnSpc>
                <a:spcPct val="107000"/>
              </a:lnSpc>
              <a:spcBef>
                <a:spcPts val="0"/>
              </a:spcBef>
              <a:spcAft>
                <a:spcPts val="800"/>
              </a:spcAft>
              <a:buFont typeface="Arial" panose="020B0604020202020204" pitchFamily="34" charset="0"/>
              <a:buChar char="•"/>
            </a:pPr>
            <a:endParaRPr lang="en-CA" sz="2400" dirty="0">
              <a:effectLst/>
              <a:latin typeface="Gill Sans MT" panose="020B0502020104020203" pitchFamily="34" charset="0"/>
              <a:ea typeface="Times New Roman" panose="02020603050405020304" pitchFamily="18" charset="0"/>
              <a:cs typeface="Arial" panose="020B0604020202020204" pitchFamily="34" charset="0"/>
            </a:endParaRPr>
          </a:p>
          <a:p>
            <a:pPr marL="342900" marR="0" indent="-342900">
              <a:lnSpc>
                <a:spcPct val="107000"/>
              </a:lnSpc>
              <a:spcBef>
                <a:spcPts val="0"/>
              </a:spcBef>
              <a:spcAft>
                <a:spcPts val="800"/>
              </a:spcAft>
              <a:buFont typeface="Arial" panose="020B0604020202020204" pitchFamily="34" charset="0"/>
              <a:buChar char="•"/>
            </a:pPr>
            <a:r>
              <a:rPr lang="en-CA" sz="2400" dirty="0">
                <a:effectLst/>
                <a:latin typeface="Gill Sans MT" panose="020B0502020104020203" pitchFamily="34" charset="0"/>
                <a:ea typeface="Times New Roman" panose="02020603050405020304" pitchFamily="18" charset="0"/>
                <a:cs typeface="Arial" panose="020B0604020202020204" pitchFamily="34" charset="0"/>
              </a:rPr>
              <a:t>Last stones of the skips should be on the tee line and do not move stones up. </a:t>
            </a:r>
          </a:p>
          <a:p>
            <a:pPr marL="342900" marR="0" indent="-342900">
              <a:lnSpc>
                <a:spcPct val="107000"/>
              </a:lnSpc>
              <a:spcBef>
                <a:spcPts val="0"/>
              </a:spcBef>
              <a:spcAft>
                <a:spcPts val="800"/>
              </a:spcAft>
              <a:buFont typeface="Arial" panose="020B0604020202020204" pitchFamily="34" charset="0"/>
              <a:buChar char="•"/>
            </a:pPr>
            <a:endParaRPr lang="en-CA" sz="2400" dirty="0">
              <a:effectLst/>
              <a:latin typeface="Gill Sans MT" panose="020B0502020104020203" pitchFamily="34" charset="0"/>
              <a:ea typeface="Times New Roman" panose="02020603050405020304" pitchFamily="18" charset="0"/>
              <a:cs typeface="Arial" panose="020B0604020202020204" pitchFamily="34" charset="0"/>
            </a:endParaRPr>
          </a:p>
          <a:p>
            <a:pPr marL="342900" marR="0" indent="-342900">
              <a:lnSpc>
                <a:spcPct val="107000"/>
              </a:lnSpc>
              <a:spcBef>
                <a:spcPts val="0"/>
              </a:spcBef>
              <a:spcAft>
                <a:spcPts val="800"/>
              </a:spcAft>
              <a:buFont typeface="Arial" panose="020B0604020202020204" pitchFamily="34" charset="0"/>
              <a:buChar char="•"/>
            </a:pPr>
            <a:r>
              <a:rPr lang="en-CA" sz="2400" dirty="0">
                <a:effectLst/>
                <a:latin typeface="Gill Sans MT" panose="020B0502020104020203" pitchFamily="34" charset="0"/>
                <a:ea typeface="Times New Roman" panose="02020603050405020304" pitchFamily="18" charset="0"/>
                <a:cs typeface="Arial" panose="020B0604020202020204" pitchFamily="34" charset="0"/>
              </a:rPr>
              <a:t>This will give a different path for the stones to the delivery zone and improve any track marks during the game.</a:t>
            </a:r>
          </a:p>
          <a:p>
            <a:pPr marL="0" marR="0">
              <a:lnSpc>
                <a:spcPct val="107000"/>
              </a:lnSpc>
              <a:spcBef>
                <a:spcPts val="0"/>
              </a:spcBef>
              <a:spcAft>
                <a:spcPts val="800"/>
              </a:spcAft>
            </a:pP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3221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96E8A54-B18D-480E-9AEF-B1C1E0C72DE7}"/>
              </a:ext>
            </a:extLst>
          </p:cNvPr>
          <p:cNvPicPr>
            <a:picLocks noChangeAspect="1"/>
          </p:cNvPicPr>
          <p:nvPr/>
        </p:nvPicPr>
        <p:blipFill rotWithShape="1">
          <a:blip r:embed="rId2">
            <a:extLst>
              <a:ext uri="{28A0092B-C50C-407E-A947-70E740481C1C}">
                <a14:useLocalDpi xmlns:a14="http://schemas.microsoft.com/office/drawing/2010/main" val="0"/>
              </a:ext>
            </a:extLst>
          </a:blip>
          <a:srcRect t="15501" b="230"/>
          <a:stretch/>
        </p:blipFill>
        <p:spPr>
          <a:xfrm>
            <a:off x="20" y="10"/>
            <a:ext cx="12191980" cy="6857990"/>
          </a:xfrm>
          <a:prstGeom prst="rect">
            <a:avLst/>
          </a:prstGeom>
        </p:spPr>
      </p:pic>
    </p:spTree>
    <p:extLst>
      <p:ext uri="{BB962C8B-B14F-4D97-AF65-F5344CB8AC3E}">
        <p14:creationId xmlns:p14="http://schemas.microsoft.com/office/powerpoint/2010/main" val="3887929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BEF934-ABAA-4F3B-BD69-347EFCC855D2}"/>
              </a:ext>
            </a:extLst>
          </p:cNvPr>
          <p:cNvSpPr txBox="1"/>
          <p:nvPr/>
        </p:nvSpPr>
        <p:spPr>
          <a:xfrm>
            <a:off x="238539" y="349526"/>
            <a:ext cx="11714922" cy="6304546"/>
          </a:xfrm>
          <a:prstGeom prst="rect">
            <a:avLst/>
          </a:prstGeom>
          <a:noFill/>
        </p:spPr>
        <p:txBody>
          <a:bodyPr wrap="square">
            <a:spAutoFit/>
          </a:bodyPr>
          <a:lstStyle/>
          <a:p>
            <a:pPr marL="342900" marR="0" indent="-342900">
              <a:lnSpc>
                <a:spcPct val="107000"/>
              </a:lnSpc>
              <a:spcBef>
                <a:spcPts val="0"/>
              </a:spcBef>
              <a:spcAft>
                <a:spcPts val="800"/>
              </a:spcAft>
              <a:buFont typeface="Arial" panose="020B0604020202020204" pitchFamily="34" charset="0"/>
              <a:buChar char="•"/>
            </a:pPr>
            <a:endParaRPr lang="en-CA" sz="2000" dirty="0">
              <a:effectLst/>
              <a:latin typeface="Gill Sans MT" panose="020B0502020104020203" pitchFamily="34" charset="0"/>
              <a:ea typeface="Times New Roman" panose="02020603050405020304" pitchFamily="18" charset="0"/>
              <a:cs typeface="Arial" panose="020B0604020202020204" pitchFamily="34" charset="0"/>
            </a:endParaRPr>
          </a:p>
          <a:p>
            <a:pPr marR="0">
              <a:lnSpc>
                <a:spcPct val="107000"/>
              </a:lnSpc>
              <a:spcBef>
                <a:spcPts val="0"/>
              </a:spcBef>
              <a:spcAft>
                <a:spcPts val="800"/>
              </a:spcAft>
            </a:pPr>
            <a:r>
              <a:rPr lang="en-CA" sz="2000" dirty="0">
                <a:latin typeface="Gill Sans MT" panose="020B0502020104020203" pitchFamily="34" charset="0"/>
                <a:ea typeface="Times New Roman" panose="02020603050405020304" pitchFamily="18" charset="0"/>
                <a:cs typeface="Arial" panose="020B0604020202020204" pitchFamily="34" charset="0"/>
              </a:rPr>
              <a:t>	</a:t>
            </a:r>
            <a:r>
              <a:rPr lang="en-CA" sz="2000" dirty="0">
                <a:solidFill>
                  <a:srgbClr val="00B0F0"/>
                </a:solidFill>
                <a:latin typeface="Gill Sans MT" panose="020B0502020104020203" pitchFamily="34" charset="0"/>
                <a:ea typeface="Times New Roman" panose="02020603050405020304" pitchFamily="18" charset="0"/>
                <a:cs typeface="Arial" panose="020B0604020202020204" pitchFamily="34" charset="0"/>
              </a:rPr>
              <a:t>Sorting Stones</a:t>
            </a:r>
            <a:r>
              <a:rPr lang="en-CA" sz="2000" dirty="0">
                <a:effectLst/>
                <a:latin typeface="Gill Sans MT" panose="020B0502020104020203" pitchFamily="34" charset="0"/>
                <a:ea typeface="Times New Roman" panose="02020603050405020304" pitchFamily="18" charset="0"/>
                <a:cs typeface="Arial" panose="020B0604020202020204" pitchFamily="34" charset="0"/>
              </a:rPr>
              <a:t> </a:t>
            </a:r>
          </a:p>
          <a:p>
            <a:pPr marL="342900" marR="0" indent="-342900">
              <a:lnSpc>
                <a:spcPct val="107000"/>
              </a:lnSpc>
              <a:spcBef>
                <a:spcPts val="0"/>
              </a:spcBef>
              <a:spcAft>
                <a:spcPts val="800"/>
              </a:spcAft>
              <a:buFont typeface="Arial" panose="020B0604020202020204" pitchFamily="34" charset="0"/>
              <a:buChar char="•"/>
            </a:pPr>
            <a:r>
              <a:rPr lang="en-CA" sz="2000" dirty="0">
                <a:effectLst/>
                <a:latin typeface="Gill Sans MT" panose="020B0502020104020203" pitchFamily="34" charset="0"/>
                <a:ea typeface="Times New Roman" panose="02020603050405020304" pitchFamily="18" charset="0"/>
                <a:cs typeface="Arial" panose="020B0604020202020204" pitchFamily="34" charset="0"/>
              </a:rPr>
              <a:t>Use the throwing order cards to get the order corre</a:t>
            </a:r>
            <a:r>
              <a:rPr lang="en-CA" sz="2000" dirty="0">
                <a:latin typeface="Gill Sans MT" panose="020B0502020104020203" pitchFamily="34" charset="0"/>
                <a:ea typeface="Times New Roman" panose="02020603050405020304" pitchFamily="18" charset="0"/>
                <a:cs typeface="Arial" panose="020B0604020202020204" pitchFamily="34" charset="0"/>
              </a:rPr>
              <a:t>ct. </a:t>
            </a:r>
            <a:r>
              <a:rPr lang="en-CA" sz="2000" dirty="0">
                <a:effectLst/>
                <a:latin typeface="Gill Sans MT" panose="020B0502020104020203" pitchFamily="34" charset="0"/>
                <a:ea typeface="Times New Roman" panose="02020603050405020304" pitchFamily="18" charset="0"/>
                <a:cs typeface="Arial" panose="020B0604020202020204" pitchFamily="34" charset="0"/>
              </a:rPr>
              <a:t> The cards are reversible, and it makes </a:t>
            </a:r>
            <a:r>
              <a:rPr lang="en-CA" sz="2000" dirty="0">
                <a:latin typeface="Gill Sans MT" panose="020B0502020104020203" pitchFamily="34" charset="0"/>
                <a:ea typeface="Times New Roman" panose="02020603050405020304" pitchFamily="18" charset="0"/>
                <a:cs typeface="Arial" panose="020B0604020202020204" pitchFamily="34" charset="0"/>
              </a:rPr>
              <a:t>it</a:t>
            </a:r>
            <a:r>
              <a:rPr lang="en-CA" sz="2000" dirty="0">
                <a:effectLst/>
                <a:latin typeface="Gill Sans MT" panose="020B0502020104020203" pitchFamily="34" charset="0"/>
                <a:ea typeface="Times New Roman" panose="02020603050405020304" pitchFamily="18" charset="0"/>
                <a:cs typeface="Arial" panose="020B0604020202020204" pitchFamily="34" charset="0"/>
              </a:rPr>
              <a:t> easy for someone helping if the card is placed on the sideboard as soon as you know who scored. Make sure card is placed with the color of stone line up for team throwing first stone of the end. </a:t>
            </a:r>
          </a:p>
          <a:p>
            <a:pPr marL="342900" marR="0" indent="-342900">
              <a:lnSpc>
                <a:spcPct val="107000"/>
              </a:lnSpc>
              <a:spcBef>
                <a:spcPts val="0"/>
              </a:spcBef>
              <a:spcAft>
                <a:spcPts val="800"/>
              </a:spcAft>
              <a:buFont typeface="Arial" panose="020B0604020202020204" pitchFamily="34" charset="0"/>
              <a:buChar char="•"/>
            </a:pPr>
            <a:endParaRPr lang="en-CA" sz="2000" dirty="0">
              <a:effectLst/>
              <a:latin typeface="Gill Sans MT" panose="020B0502020104020203" pitchFamily="34" charset="0"/>
              <a:ea typeface="Times New Roman" panose="02020603050405020304" pitchFamily="18" charset="0"/>
              <a:cs typeface="Arial" panose="020B0604020202020204" pitchFamily="34" charset="0"/>
            </a:endParaRPr>
          </a:p>
          <a:p>
            <a:pPr marL="342900" marR="0" indent="-342900">
              <a:lnSpc>
                <a:spcPct val="107000"/>
              </a:lnSpc>
              <a:spcBef>
                <a:spcPts val="0"/>
              </a:spcBef>
              <a:spcAft>
                <a:spcPts val="800"/>
              </a:spcAft>
              <a:buFont typeface="Arial" panose="020B0604020202020204" pitchFamily="34" charset="0"/>
              <a:buChar char="•"/>
            </a:pPr>
            <a:r>
              <a:rPr lang="en-CA" sz="2000" dirty="0">
                <a:effectLst/>
                <a:latin typeface="Gill Sans MT" panose="020B0502020104020203" pitchFamily="34" charset="0"/>
                <a:ea typeface="Times New Roman" panose="02020603050405020304" pitchFamily="18" charset="0"/>
                <a:cs typeface="Arial" panose="020B0604020202020204" pitchFamily="34" charset="0"/>
              </a:rPr>
              <a:t>IPAs can continue to sort stones after placing the first stone but make sure after the start of play you do not distract the throwing player by banging stones or talking</a:t>
            </a:r>
          </a:p>
          <a:p>
            <a:pPr marR="0">
              <a:lnSpc>
                <a:spcPct val="107000"/>
              </a:lnSpc>
              <a:spcBef>
                <a:spcPts val="0"/>
              </a:spcBef>
              <a:spcAft>
                <a:spcPts val="800"/>
              </a:spcAft>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r>
              <a:rPr lang="en-CA" sz="2000" dirty="0">
                <a:effectLst/>
                <a:latin typeface="Gill Sans MT" panose="020B0502020104020203" pitchFamily="34" charset="0"/>
                <a:ea typeface="Times New Roman" panose="02020603050405020304" pitchFamily="18" charset="0"/>
                <a:cs typeface="Arial" panose="020B0604020202020204" pitchFamily="34" charset="0"/>
              </a:rPr>
              <a:t>One assistant would then return to the playing end to remove stones and assist the skips at the playing end. IPAs work together to sort the stones into the delivery order at the completion of each end.</a:t>
            </a:r>
          </a:p>
          <a:p>
            <a:pPr marL="342900" marR="0" indent="-342900">
              <a:lnSpc>
                <a:spcPct val="107000"/>
              </a:lnSpc>
              <a:spcBef>
                <a:spcPts val="0"/>
              </a:spcBef>
              <a:spcAft>
                <a:spcPts val="800"/>
              </a:spcAft>
              <a:buFont typeface="Arial" panose="020B0604020202020204" pitchFamily="34" charset="0"/>
              <a:buChar char="•"/>
            </a:pPr>
            <a:endParaRPr lang="en-CA" sz="2000" dirty="0">
              <a:effectLst/>
              <a:latin typeface="Gill Sans MT" panose="020B0502020104020203" pitchFamily="34" charset="0"/>
              <a:ea typeface="Times New Roman" panose="02020603050405020304" pitchFamily="18"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CA" sz="2000" b="1" dirty="0">
                <a:solidFill>
                  <a:srgbClr val="FFFF00"/>
                </a:solidFill>
                <a:effectLst/>
                <a:latin typeface="Gill Sans MT" panose="020B0502020104020203" pitchFamily="34" charset="0"/>
                <a:ea typeface="Times New Roman" panose="02020603050405020304" pitchFamily="18" charset="0"/>
                <a:cs typeface="Arial" panose="020B0604020202020204" pitchFamily="34" charset="0"/>
              </a:rPr>
              <a:t>If a team delivers  from in front of the house. </a:t>
            </a:r>
            <a:r>
              <a:rPr lang="en-CA" sz="2000" dirty="0">
                <a:effectLst/>
                <a:latin typeface="Gill Sans MT" panose="020B0502020104020203" pitchFamily="34" charset="0"/>
                <a:ea typeface="Times New Roman" panose="02020603050405020304" pitchFamily="18" charset="0"/>
                <a:cs typeface="Arial" panose="020B0604020202020204" pitchFamily="34" charset="0"/>
              </a:rPr>
              <a:t>The stones are lined up from the tee line forward with all handles pointing straight up the ice. The last stone thrown in the end is touching the tee line, with all other stones in order of delivery</a:t>
            </a:r>
            <a:r>
              <a:rPr lang="en-CA" sz="2400" dirty="0">
                <a:effectLst/>
                <a:latin typeface="Gill Sans MT" panose="020B0502020104020203" pitchFamily="34" charset="0"/>
                <a:ea typeface="Times New Roman" panose="02020603050405020304" pitchFamily="18" charset="0"/>
                <a:cs typeface="Arial" panose="020B0604020202020204" pitchFamily="34"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8206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F71805-FB0A-4F65-9E36-5414B18EA971}"/>
              </a:ext>
            </a:extLst>
          </p:cNvPr>
          <p:cNvSpPr txBox="1"/>
          <p:nvPr/>
        </p:nvSpPr>
        <p:spPr>
          <a:xfrm>
            <a:off x="692511" y="1697010"/>
            <a:ext cx="10142290" cy="2357633"/>
          </a:xfrm>
          <a:prstGeom prst="rect">
            <a:avLst/>
          </a:prstGeom>
          <a:no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CA" sz="1800" dirty="0">
                <a:effectLst/>
                <a:latin typeface="Gill Sans MT" panose="020B0502020104020203" pitchFamily="34" charset="0"/>
                <a:ea typeface="Times New Roman" panose="02020603050405020304" pitchFamily="18" charset="0"/>
                <a:cs typeface="Arial" panose="020B0604020202020204" pitchFamily="34" charset="0"/>
              </a:rPr>
              <a:t>Pre-Game practice is 9 min. for each team followed by 2 players throwing a stone for the Last Stone Draw to give one of the teams’ last stone in the first end. The last stone in the first end is decided after the Last Stone Draw measures for the team having 2</a:t>
            </a:r>
            <a:r>
              <a:rPr lang="en-CA" sz="1800" baseline="30000" dirty="0">
                <a:effectLst/>
                <a:latin typeface="Gill Sans MT" panose="020B0502020104020203" pitchFamily="34" charset="0"/>
                <a:ea typeface="Times New Roman" panose="02020603050405020304" pitchFamily="18" charset="0"/>
                <a:cs typeface="Arial" panose="020B0604020202020204" pitchFamily="34" charset="0"/>
              </a:rPr>
              <a:t>nd</a:t>
            </a:r>
            <a:r>
              <a:rPr lang="en-CA" sz="1800" dirty="0">
                <a:effectLst/>
                <a:latin typeface="Gill Sans MT" panose="020B0502020104020203" pitchFamily="34" charset="0"/>
                <a:ea typeface="Times New Roman" panose="02020603050405020304" pitchFamily="18" charset="0"/>
                <a:cs typeface="Arial" panose="020B0604020202020204" pitchFamily="34" charset="0"/>
              </a:rPr>
              <a:t> practice. Look to score board to see which team has won the LSD. </a:t>
            </a:r>
          </a:p>
          <a:p>
            <a:pPr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CA" sz="1800" dirty="0">
                <a:effectLst/>
                <a:latin typeface="Gill Sans MT" panose="020B0502020104020203" pitchFamily="34" charset="0"/>
                <a:ea typeface="Times New Roman" panose="02020603050405020304" pitchFamily="18" charset="0"/>
                <a:cs typeface="Arial" panose="020B0604020202020204" pitchFamily="34" charset="0"/>
              </a:rPr>
              <a:t>The hammer is posted on the score board after the LSD measure of the 2</a:t>
            </a:r>
            <a:r>
              <a:rPr lang="en-CA" sz="1800" baseline="30000" dirty="0">
                <a:effectLst/>
                <a:latin typeface="Gill Sans MT" panose="020B0502020104020203" pitchFamily="34" charset="0"/>
                <a:ea typeface="Times New Roman" panose="02020603050405020304" pitchFamily="18" charset="0"/>
                <a:cs typeface="Arial" panose="020B0604020202020204" pitchFamily="34" charset="0"/>
              </a:rPr>
              <a:t>nd</a:t>
            </a:r>
            <a:r>
              <a:rPr lang="en-CA" sz="1800" dirty="0">
                <a:effectLst/>
                <a:latin typeface="Gill Sans MT" panose="020B0502020104020203" pitchFamily="34" charset="0"/>
                <a:ea typeface="Times New Roman" panose="02020603050405020304" pitchFamily="18" charset="0"/>
                <a:cs typeface="Arial" panose="020B0604020202020204" pitchFamily="34" charset="0"/>
              </a:rPr>
              <a:t> practice and the team with the hammer (last stone first end) has their stones closest to the side boards.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2CEDA18-DB94-42A9-B95B-D3C58BAA0FF8}"/>
              </a:ext>
            </a:extLst>
          </p:cNvPr>
          <p:cNvSpPr txBox="1"/>
          <p:nvPr/>
        </p:nvSpPr>
        <p:spPr>
          <a:xfrm>
            <a:off x="2214694" y="496681"/>
            <a:ext cx="4432993" cy="461665"/>
          </a:xfrm>
          <a:prstGeom prst="rect">
            <a:avLst/>
          </a:prstGeom>
          <a:noFill/>
        </p:spPr>
        <p:txBody>
          <a:bodyPr wrap="square" rtlCol="0">
            <a:spAutoFit/>
          </a:bodyPr>
          <a:lstStyle/>
          <a:p>
            <a:r>
              <a:rPr lang="en-US" sz="2400" dirty="0">
                <a:solidFill>
                  <a:srgbClr val="00B0F0"/>
                </a:solidFill>
              </a:rPr>
              <a:t>Before the Game</a:t>
            </a:r>
          </a:p>
        </p:txBody>
      </p:sp>
    </p:spTree>
    <p:extLst>
      <p:ext uri="{BB962C8B-B14F-4D97-AF65-F5344CB8AC3E}">
        <p14:creationId xmlns:p14="http://schemas.microsoft.com/office/powerpoint/2010/main" val="1028779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person&#10;&#10;Description automatically generated">
            <a:extLst>
              <a:ext uri="{FF2B5EF4-FFF2-40B4-BE49-F238E27FC236}">
                <a16:creationId xmlns:a16="http://schemas.microsoft.com/office/drawing/2014/main" id="{50C6B3F2-0270-4566-8D2B-DF188DFA8F93}"/>
              </a:ext>
            </a:extLst>
          </p:cNvPr>
          <p:cNvPicPr>
            <a:picLocks noChangeAspect="1"/>
          </p:cNvPicPr>
          <p:nvPr/>
        </p:nvPicPr>
        <p:blipFill rotWithShape="1">
          <a:blip r:embed="rId2">
            <a:extLst>
              <a:ext uri="{28A0092B-C50C-407E-A947-70E740481C1C}">
                <a14:useLocalDpi xmlns:a14="http://schemas.microsoft.com/office/drawing/2010/main" val="0"/>
              </a:ext>
            </a:extLst>
          </a:blip>
          <a:srcRect t="10437" b="14563"/>
          <a:stretch/>
        </p:blipFill>
        <p:spPr>
          <a:xfrm>
            <a:off x="895739" y="848679"/>
            <a:ext cx="10400522" cy="5850295"/>
          </a:xfrm>
          <a:prstGeom prst="rect">
            <a:avLst/>
          </a:prstGeom>
        </p:spPr>
      </p:pic>
      <p:sp>
        <p:nvSpPr>
          <p:cNvPr id="4" name="TextBox 3">
            <a:extLst>
              <a:ext uri="{FF2B5EF4-FFF2-40B4-BE49-F238E27FC236}">
                <a16:creationId xmlns:a16="http://schemas.microsoft.com/office/drawing/2014/main" id="{C36989D3-A66A-4D41-8FAE-EA19840F5A25}"/>
              </a:ext>
            </a:extLst>
          </p:cNvPr>
          <p:cNvSpPr txBox="1"/>
          <p:nvPr/>
        </p:nvSpPr>
        <p:spPr>
          <a:xfrm>
            <a:off x="1904662" y="101174"/>
            <a:ext cx="5556970" cy="646331"/>
          </a:xfrm>
          <a:prstGeom prst="rect">
            <a:avLst/>
          </a:prstGeom>
          <a:noFill/>
        </p:spPr>
        <p:txBody>
          <a:bodyPr wrap="none" rtlCol="0">
            <a:spAutoFit/>
          </a:bodyPr>
          <a:lstStyle/>
          <a:p>
            <a:r>
              <a:rPr lang="en-US" dirty="0"/>
              <a:t>Look at the score board End 1 shows the hammer 1</a:t>
            </a:r>
            <a:r>
              <a:rPr lang="en-US" baseline="30000" dirty="0"/>
              <a:t>st</a:t>
            </a:r>
            <a:r>
              <a:rPr lang="en-US" dirty="0"/>
              <a:t> end </a:t>
            </a:r>
          </a:p>
          <a:p>
            <a:r>
              <a:rPr lang="en-US" dirty="0"/>
              <a:t>Under USA you can see the LSD result </a:t>
            </a:r>
          </a:p>
        </p:txBody>
      </p:sp>
      <p:sp>
        <p:nvSpPr>
          <p:cNvPr id="2" name="TextBox 1">
            <a:extLst>
              <a:ext uri="{FF2B5EF4-FFF2-40B4-BE49-F238E27FC236}">
                <a16:creationId xmlns:a16="http://schemas.microsoft.com/office/drawing/2014/main" id="{8817B070-5942-453D-8CE4-DA0BACEB9674}"/>
              </a:ext>
            </a:extLst>
          </p:cNvPr>
          <p:cNvSpPr txBox="1"/>
          <p:nvPr/>
        </p:nvSpPr>
        <p:spPr>
          <a:xfrm>
            <a:off x="1609196" y="1023457"/>
            <a:ext cx="5852436" cy="646331"/>
          </a:xfrm>
          <a:prstGeom prst="rect">
            <a:avLst/>
          </a:prstGeom>
          <a:noFill/>
        </p:spPr>
        <p:txBody>
          <a:bodyPr wrap="none" rtlCol="0">
            <a:spAutoFit/>
          </a:bodyPr>
          <a:lstStyle/>
          <a:p>
            <a:r>
              <a:rPr lang="en-US" dirty="0"/>
              <a:t>Paralympic clocks are different and we also use a </a:t>
            </a:r>
          </a:p>
          <a:p>
            <a:r>
              <a:rPr lang="en-US" dirty="0"/>
              <a:t>Display board to record the LSD measures after each practice</a:t>
            </a:r>
          </a:p>
        </p:txBody>
      </p:sp>
    </p:spTree>
    <p:extLst>
      <p:ext uri="{BB962C8B-B14F-4D97-AF65-F5344CB8AC3E}">
        <p14:creationId xmlns:p14="http://schemas.microsoft.com/office/powerpoint/2010/main" val="1408162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blue&#10;&#10;Description automatically generated">
            <a:extLst>
              <a:ext uri="{FF2B5EF4-FFF2-40B4-BE49-F238E27FC236}">
                <a16:creationId xmlns:a16="http://schemas.microsoft.com/office/drawing/2014/main" id="{6E87238D-2D4A-4A2A-A5E7-2447CEE925FB}"/>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956344" y="985182"/>
            <a:ext cx="8953849" cy="5036541"/>
          </a:xfrm>
          <a:prstGeom prst="rect">
            <a:avLst/>
          </a:prstGeom>
        </p:spPr>
      </p:pic>
      <p:sp>
        <p:nvSpPr>
          <p:cNvPr id="2" name="TextBox 1">
            <a:extLst>
              <a:ext uri="{FF2B5EF4-FFF2-40B4-BE49-F238E27FC236}">
                <a16:creationId xmlns:a16="http://schemas.microsoft.com/office/drawing/2014/main" id="{05153402-CBEC-408C-9AD6-5C8C2FE16D95}"/>
              </a:ext>
            </a:extLst>
          </p:cNvPr>
          <p:cNvSpPr txBox="1"/>
          <p:nvPr/>
        </p:nvSpPr>
        <p:spPr>
          <a:xfrm>
            <a:off x="598771" y="218114"/>
            <a:ext cx="9369553" cy="646331"/>
          </a:xfrm>
          <a:prstGeom prst="rect">
            <a:avLst/>
          </a:prstGeom>
          <a:noFill/>
        </p:spPr>
        <p:txBody>
          <a:bodyPr wrap="none" rtlCol="0">
            <a:spAutoFit/>
          </a:bodyPr>
          <a:lstStyle/>
          <a:p>
            <a:r>
              <a:rPr lang="en-US" dirty="0">
                <a:solidFill>
                  <a:srgbClr val="FFFF00"/>
                </a:solidFill>
              </a:rPr>
              <a:t>What color stones have the hammer in the 2</a:t>
            </a:r>
            <a:r>
              <a:rPr lang="en-US" baseline="30000" dirty="0">
                <a:solidFill>
                  <a:srgbClr val="FFFF00"/>
                </a:solidFill>
              </a:rPr>
              <a:t>nd</a:t>
            </a:r>
            <a:r>
              <a:rPr lang="en-US" dirty="0">
                <a:solidFill>
                  <a:srgbClr val="FFFF00"/>
                </a:solidFill>
              </a:rPr>
              <a:t> end?    </a:t>
            </a:r>
            <a:r>
              <a:rPr lang="en-US" dirty="0" err="1">
                <a:solidFill>
                  <a:srgbClr val="FFFF00"/>
                </a:solidFill>
              </a:rPr>
              <a:t>Whatc</a:t>
            </a:r>
            <a:r>
              <a:rPr lang="en-US">
                <a:solidFill>
                  <a:srgbClr val="FFFF00"/>
                </a:solidFill>
              </a:rPr>
              <a:t> color </a:t>
            </a:r>
            <a:r>
              <a:rPr lang="en-US" dirty="0">
                <a:solidFill>
                  <a:srgbClr val="FFFF00"/>
                </a:solidFill>
              </a:rPr>
              <a:t>of </a:t>
            </a:r>
            <a:r>
              <a:rPr lang="en-US">
                <a:solidFill>
                  <a:srgbClr val="FFFF00"/>
                </a:solidFill>
              </a:rPr>
              <a:t>stone  throws </a:t>
            </a:r>
            <a:r>
              <a:rPr lang="en-US" dirty="0">
                <a:solidFill>
                  <a:srgbClr val="FFFF00"/>
                </a:solidFill>
              </a:rPr>
              <a:t>first in end 2 ?</a:t>
            </a:r>
          </a:p>
          <a:p>
            <a:endParaRPr lang="en-US" dirty="0">
              <a:solidFill>
                <a:srgbClr val="FFFF00"/>
              </a:solidFill>
            </a:endParaRPr>
          </a:p>
        </p:txBody>
      </p:sp>
    </p:spTree>
    <p:extLst>
      <p:ext uri="{BB962C8B-B14F-4D97-AF65-F5344CB8AC3E}">
        <p14:creationId xmlns:p14="http://schemas.microsoft.com/office/powerpoint/2010/main" val="3985903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BEE9C8-1C33-471D-85A8-286BD81890D3}"/>
              </a:ext>
            </a:extLst>
          </p:cNvPr>
          <p:cNvSpPr txBox="1"/>
          <p:nvPr/>
        </p:nvSpPr>
        <p:spPr>
          <a:xfrm>
            <a:off x="939567" y="864066"/>
            <a:ext cx="9605395" cy="4543680"/>
          </a:xfrm>
          <a:prstGeom prst="rect">
            <a:avLst/>
          </a:prstGeom>
          <a:noFill/>
        </p:spPr>
        <p:txBody>
          <a:bodyPr wrap="square">
            <a:spAutoFit/>
          </a:bodyPr>
          <a:lstStyle/>
          <a:p>
            <a:pPr marL="0" marR="0">
              <a:lnSpc>
                <a:spcPct val="107000"/>
              </a:lnSpc>
              <a:spcBef>
                <a:spcPts val="0"/>
              </a:spcBef>
              <a:spcAft>
                <a:spcPts val="0"/>
              </a:spcAft>
            </a:pPr>
            <a:r>
              <a:rPr lang="en-CA" sz="1800" b="1" dirty="0">
                <a:solidFill>
                  <a:srgbClr val="0070C0"/>
                </a:solidFill>
                <a:effectLst/>
                <a:latin typeface="Gill Sans MT" panose="020B0502020104020203" pitchFamily="34" charset="0"/>
                <a:ea typeface="Times New Roman" panose="02020603050405020304" pitchFamily="18" charset="0"/>
                <a:cs typeface="Arial" panose="020B0604020202020204" pitchFamily="34" charset="0"/>
              </a:rPr>
              <a:t>   </a:t>
            </a:r>
            <a:r>
              <a:rPr lang="en-CA" sz="2400" b="1" dirty="0">
                <a:solidFill>
                  <a:srgbClr val="0070C0"/>
                </a:solidFill>
                <a:effectLst/>
                <a:latin typeface="Gill Sans MT" panose="020B0502020104020203" pitchFamily="34" charset="0"/>
                <a:ea typeface="Times New Roman" panose="02020603050405020304" pitchFamily="18" charset="0"/>
                <a:cs typeface="Arial" panose="020B0604020202020204" pitchFamily="34" charset="0"/>
              </a:rPr>
              <a:t>Getting ready for the Start of the game.</a:t>
            </a:r>
            <a:r>
              <a:rPr lang="en-CA" sz="24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2400" b="1" dirty="0">
                <a:solidFill>
                  <a:srgbClr val="0070C0"/>
                </a:solidFill>
                <a:effectLst/>
                <a:latin typeface="Gill Sans MT" panose="020B0502020104020203" pitchFamily="34" charset="0"/>
                <a:ea typeface="Times New Roman" panose="02020603050405020304" pitchFamily="18" charset="0"/>
                <a:cs typeface="Arial" panose="020B0604020202020204" pitchFamily="34" charset="0"/>
              </a:rPr>
              <a:t> </a:t>
            </a:r>
          </a:p>
          <a:p>
            <a:pPr marL="0" marR="0">
              <a:lnSpc>
                <a:spcPct val="107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CA" sz="1800" dirty="0">
                <a:effectLst/>
                <a:latin typeface="Gill Sans MT" panose="020B0502020104020203" pitchFamily="34" charset="0"/>
                <a:ea typeface="Times New Roman" panose="02020603050405020304" pitchFamily="18" charset="0"/>
                <a:cs typeface="Arial" panose="020B0604020202020204" pitchFamily="34" charset="0"/>
              </a:rPr>
              <a:t>After the second practice ice mopped, light laser show begins (Paralympics) followed by introductions of teams playing on each sheet. Have all stones ready and lined up in order in the corner. </a:t>
            </a:r>
          </a:p>
          <a:p>
            <a:pPr marL="285750" marR="0" indent="-285750">
              <a:lnSpc>
                <a:spcPct val="107000"/>
              </a:lnSpc>
              <a:spcBef>
                <a:spcPts val="0"/>
              </a:spcBef>
              <a:spcAft>
                <a:spcPts val="800"/>
              </a:spcAft>
              <a:buFont typeface="Arial" panose="020B0604020202020204" pitchFamily="34" charset="0"/>
              <a:buChar char="•"/>
            </a:pPr>
            <a:endParaRPr lang="en-CA" sz="1800" dirty="0">
              <a:effectLst/>
              <a:latin typeface="Gill Sans MT" panose="020B0502020104020203" pitchFamily="34" charset="0"/>
              <a:ea typeface="Times New Roman" panose="02020603050405020304" pitchFamily="18" charset="0"/>
              <a:cs typeface="Arial" panose="020B0604020202020204" pitchFamily="34" charset="0"/>
            </a:endParaRPr>
          </a:p>
          <a:p>
            <a:pPr marL="285750" marR="0" indent="-285750">
              <a:lnSpc>
                <a:spcPct val="107000"/>
              </a:lnSpc>
              <a:spcBef>
                <a:spcPts val="0"/>
              </a:spcBef>
              <a:spcAft>
                <a:spcPts val="800"/>
              </a:spcAft>
              <a:buFont typeface="Arial" panose="020B0604020202020204" pitchFamily="34" charset="0"/>
              <a:buChar char="•"/>
            </a:pPr>
            <a:r>
              <a:rPr lang="en-CA" sz="1800" dirty="0">
                <a:effectLst/>
                <a:latin typeface="Gill Sans MT" panose="020B0502020104020203" pitchFamily="34" charset="0"/>
                <a:ea typeface="Times New Roman" panose="02020603050405020304" pitchFamily="18" charset="0"/>
                <a:cs typeface="Arial" panose="020B0604020202020204" pitchFamily="34" charset="0"/>
              </a:rPr>
              <a:t> LSD winner has the  last stone in the first end.  </a:t>
            </a:r>
            <a:r>
              <a:rPr lang="en-CA" sz="1800" b="1" dirty="0">
                <a:effectLst/>
                <a:latin typeface="Gill Sans MT" panose="020B0502020104020203" pitchFamily="34" charset="0"/>
                <a:ea typeface="Times New Roman" panose="02020603050405020304" pitchFamily="18" charset="0"/>
                <a:cs typeface="Arial" panose="020B0604020202020204" pitchFamily="34" charset="0"/>
              </a:rPr>
              <a:t>Sometimes you will need to change the line up of the stone handle colors, depending on which colour is throwing the first. </a:t>
            </a:r>
          </a:p>
          <a:p>
            <a:pPr marL="285750" marR="0" indent="-285750">
              <a:lnSpc>
                <a:spcPct val="107000"/>
              </a:lnSpc>
              <a:spcBef>
                <a:spcPts val="0"/>
              </a:spcBef>
              <a:spcAft>
                <a:spcPts val="800"/>
              </a:spcAft>
              <a:buFont typeface="Arial" panose="020B0604020202020204" pitchFamily="34" charset="0"/>
              <a:buChar char="•"/>
            </a:pPr>
            <a:endParaRPr lang="en-CA" sz="1800" b="1" dirty="0">
              <a:solidFill>
                <a:srgbClr val="FF0000"/>
              </a:solidFill>
              <a:effectLst/>
              <a:latin typeface="Gill Sans MT" panose="020B0502020104020203"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CA" sz="1800" dirty="0">
                <a:effectLst/>
                <a:latin typeface="Gill Sans MT" panose="020B0502020104020203" pitchFamily="34" charset="0"/>
                <a:ea typeface="Times New Roman" panose="02020603050405020304" pitchFamily="18" charset="0"/>
                <a:cs typeface="Arial" panose="020B0604020202020204" pitchFamily="34" charset="0"/>
              </a:rPr>
              <a:t>Paralympics and Sports Production show. All Game umpires and IPA will exit FOP  during team introductions. Exit at A gate. As soon as introductions end go straight to your sheet to get the </a:t>
            </a:r>
            <a:r>
              <a:rPr lang="en-CA" sz="1800" b="1" dirty="0">
                <a:effectLst/>
                <a:latin typeface="Gill Sans MT" panose="020B0502020104020203" pitchFamily="34" charset="0"/>
                <a:ea typeface="Times New Roman" panose="02020603050405020304" pitchFamily="18" charset="0"/>
                <a:cs typeface="Arial" panose="020B0604020202020204" pitchFamily="34" charset="0"/>
              </a:rPr>
              <a:t>stones moved to delivery position line up</a:t>
            </a:r>
            <a:r>
              <a:rPr lang="en-CA" sz="1800" dirty="0">
                <a:effectLst/>
                <a:latin typeface="Gill Sans MT" panose="020B0502020104020203" pitchFamily="34" charset="0"/>
                <a:ea typeface="Times New Roman" panose="02020603050405020304" pitchFamily="18" charset="0"/>
                <a:cs typeface="Arial" panose="020B0604020202020204" pitchFamily="34" charset="0"/>
              </a:rPr>
              <a:t> for the start of the game. </a:t>
            </a:r>
          </a:p>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4550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0D520D48-ECB5-48E5-BF8E-418089C91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70" y="2707923"/>
            <a:ext cx="7554265" cy="408955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9B6AE05D-8184-4029-8801-BE7F169D8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8738" y="60527"/>
            <a:ext cx="6140740" cy="4162702"/>
          </a:xfrm>
          <a:prstGeom prst="rect">
            <a:avLst/>
          </a:prstGeom>
        </p:spPr>
      </p:pic>
      <p:sp>
        <p:nvSpPr>
          <p:cNvPr id="3" name="TextBox 2">
            <a:extLst>
              <a:ext uri="{FF2B5EF4-FFF2-40B4-BE49-F238E27FC236}">
                <a16:creationId xmlns:a16="http://schemas.microsoft.com/office/drawing/2014/main" id="{4BE0BE3A-FB7E-4949-BB2A-7697C31F86E0}"/>
              </a:ext>
            </a:extLst>
          </p:cNvPr>
          <p:cNvSpPr txBox="1"/>
          <p:nvPr/>
        </p:nvSpPr>
        <p:spPr>
          <a:xfrm>
            <a:off x="3070372" y="6488668"/>
            <a:ext cx="3464652" cy="369332"/>
          </a:xfrm>
          <a:prstGeom prst="rect">
            <a:avLst/>
          </a:prstGeom>
          <a:noFill/>
        </p:spPr>
        <p:txBody>
          <a:bodyPr wrap="square" rtlCol="0">
            <a:spAutoFit/>
          </a:bodyPr>
          <a:lstStyle/>
          <a:p>
            <a:r>
              <a:rPr lang="en-US" dirty="0">
                <a:solidFill>
                  <a:schemeClr val="bg1"/>
                </a:solidFill>
                <a:highlight>
                  <a:srgbClr val="FFFF00"/>
                </a:highlight>
              </a:rPr>
              <a:t>Stone line up from tee line forward    </a:t>
            </a:r>
          </a:p>
        </p:txBody>
      </p:sp>
      <p:sp>
        <p:nvSpPr>
          <p:cNvPr id="5" name="TextBox 4">
            <a:extLst>
              <a:ext uri="{FF2B5EF4-FFF2-40B4-BE49-F238E27FC236}">
                <a16:creationId xmlns:a16="http://schemas.microsoft.com/office/drawing/2014/main" id="{4BB59332-43C5-4E8E-8A27-6CCE16E2E30D}"/>
              </a:ext>
            </a:extLst>
          </p:cNvPr>
          <p:cNvSpPr txBox="1"/>
          <p:nvPr/>
        </p:nvSpPr>
        <p:spPr>
          <a:xfrm>
            <a:off x="453006" y="755009"/>
            <a:ext cx="3506598" cy="369332"/>
          </a:xfrm>
          <a:prstGeom prst="rect">
            <a:avLst/>
          </a:prstGeom>
          <a:noFill/>
        </p:spPr>
        <p:txBody>
          <a:bodyPr wrap="square" rtlCol="0">
            <a:spAutoFit/>
          </a:bodyPr>
          <a:lstStyle/>
          <a:p>
            <a:r>
              <a:rPr lang="en-US" dirty="0">
                <a:solidFill>
                  <a:srgbClr val="FFFF00"/>
                </a:solidFill>
              </a:rPr>
              <a:t>Player position for Delivery zone</a:t>
            </a:r>
          </a:p>
        </p:txBody>
      </p:sp>
    </p:spTree>
    <p:extLst>
      <p:ext uri="{BB962C8B-B14F-4D97-AF65-F5344CB8AC3E}">
        <p14:creationId xmlns:p14="http://schemas.microsoft.com/office/powerpoint/2010/main" val="721240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7683 (1)">
            <a:hlinkClick r:id="" action="ppaction://media"/>
            <a:extLst>
              <a:ext uri="{FF2B5EF4-FFF2-40B4-BE49-F238E27FC236}">
                <a16:creationId xmlns:a16="http://schemas.microsoft.com/office/drawing/2014/main" id="{0EE74E23-A391-414A-A975-6959792232D6}"/>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40000" contrast="40000"/>
          </a:blip>
          <a:stretch>
            <a:fillRect/>
          </a:stretch>
        </p:blipFill>
        <p:spPr>
          <a:xfrm>
            <a:off x="1199625" y="730059"/>
            <a:ext cx="10649707" cy="6034834"/>
          </a:xfrm>
          <a:prstGeom prst="rect">
            <a:avLst/>
          </a:prstGeom>
        </p:spPr>
      </p:pic>
      <p:sp>
        <p:nvSpPr>
          <p:cNvPr id="5" name="TextBox 4">
            <a:extLst>
              <a:ext uri="{FF2B5EF4-FFF2-40B4-BE49-F238E27FC236}">
                <a16:creationId xmlns:a16="http://schemas.microsoft.com/office/drawing/2014/main" id="{6DCDC1E5-E9D5-4102-B95D-B4388019BFFF}"/>
              </a:ext>
            </a:extLst>
          </p:cNvPr>
          <p:cNvSpPr txBox="1"/>
          <p:nvPr/>
        </p:nvSpPr>
        <p:spPr>
          <a:xfrm>
            <a:off x="1888890" y="201701"/>
            <a:ext cx="1455825" cy="400110"/>
          </a:xfrm>
          <a:prstGeom prst="rect">
            <a:avLst/>
          </a:prstGeom>
          <a:noFill/>
        </p:spPr>
        <p:txBody>
          <a:bodyPr wrap="square" rtlCol="0">
            <a:spAutoFit/>
          </a:bodyPr>
          <a:lstStyle/>
          <a:p>
            <a:r>
              <a:rPr lang="en-US" sz="2000" dirty="0">
                <a:solidFill>
                  <a:srgbClr val="FFFF00"/>
                </a:solidFill>
              </a:rPr>
              <a:t>Video</a:t>
            </a:r>
          </a:p>
        </p:txBody>
      </p:sp>
    </p:spTree>
    <p:extLst>
      <p:ext uri="{BB962C8B-B14F-4D97-AF65-F5344CB8AC3E}">
        <p14:creationId xmlns:p14="http://schemas.microsoft.com/office/powerpoint/2010/main" val="54149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7273">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9A4D7D-6AA0-4569-BACE-138B1D1CB836}"/>
              </a:ext>
            </a:extLst>
          </p:cNvPr>
          <p:cNvSpPr txBox="1"/>
          <p:nvPr/>
        </p:nvSpPr>
        <p:spPr>
          <a:xfrm>
            <a:off x="646043" y="168964"/>
            <a:ext cx="11390244" cy="6960623"/>
          </a:xfrm>
          <a:prstGeom prst="rect">
            <a:avLst/>
          </a:prstGeom>
          <a:noFill/>
        </p:spPr>
        <p:txBody>
          <a:bodyPr wrap="square">
            <a:spAutoFit/>
          </a:bodyPr>
          <a:lstStyle/>
          <a:p>
            <a:pPr marL="228600" marR="0">
              <a:lnSpc>
                <a:spcPct val="107000"/>
              </a:lnSpc>
              <a:spcBef>
                <a:spcPts val="0"/>
              </a:spcBef>
              <a:spcAft>
                <a:spcPts val="0"/>
              </a:spcAft>
            </a:pPr>
            <a:endParaRPr lang="en-CA" sz="1800" b="1" dirty="0">
              <a:solidFill>
                <a:srgbClr val="0070C0"/>
              </a:solidFill>
              <a:effectLst/>
              <a:latin typeface="Gill Sans MT" panose="020B0502020104020203" pitchFamily="34" charset="0"/>
              <a:ea typeface="Times New Roman" panose="02020603050405020304" pitchFamily="18" charset="0"/>
              <a:cs typeface="Arial" panose="020B0604020202020204" pitchFamily="34" charset="0"/>
            </a:endParaRPr>
          </a:p>
          <a:p>
            <a:pPr marL="228600" marR="0">
              <a:lnSpc>
                <a:spcPct val="107000"/>
              </a:lnSpc>
              <a:spcBef>
                <a:spcPts val="0"/>
              </a:spcBef>
              <a:spcAft>
                <a:spcPts val="0"/>
              </a:spcAft>
            </a:pPr>
            <a:r>
              <a:rPr lang="en-CA" sz="1800" b="1" dirty="0">
                <a:solidFill>
                  <a:srgbClr val="0070C0"/>
                </a:solidFill>
                <a:effectLst/>
                <a:latin typeface="Gill Sans MT" panose="020B0502020104020203" pitchFamily="34" charset="0"/>
                <a:ea typeface="Times New Roman" panose="02020603050405020304" pitchFamily="18" charset="0"/>
                <a:cs typeface="Arial" panose="020B0604020202020204" pitchFamily="34" charset="0"/>
              </a:rPr>
              <a:t>  </a:t>
            </a:r>
            <a:r>
              <a:rPr lang="en-CA" sz="2400" dirty="0">
                <a:solidFill>
                  <a:srgbClr val="00B0F0"/>
                </a:solidFill>
              </a:rPr>
              <a:t>Duties of the Ice Player Assistant- at the playing end (House).</a:t>
            </a:r>
            <a:endParaRPr lang="en-CA" sz="2400" b="1" dirty="0">
              <a:solidFill>
                <a:srgbClr val="00B0F0"/>
              </a:solidFill>
              <a:effectLst/>
              <a:latin typeface="Gill Sans MT" panose="020B0502020104020203" pitchFamily="34" charset="0"/>
              <a:ea typeface="Times New Roman" panose="02020603050405020304" pitchFamily="18" charset="0"/>
              <a:cs typeface="Arial" panose="020B0604020202020204" pitchFamily="34" charset="0"/>
            </a:endParaRPr>
          </a:p>
          <a:p>
            <a:pPr marL="228600" marR="0">
              <a:lnSpc>
                <a:spcPct val="107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2000" dirty="0">
                <a:effectLst/>
                <a:latin typeface="Gill Sans MT" panose="020B0502020104020203" pitchFamily="34" charset="0"/>
                <a:ea typeface="Times New Roman" panose="02020603050405020304" pitchFamily="18" charset="0"/>
                <a:cs typeface="Arial" panose="020B0604020202020204" pitchFamily="34" charset="0"/>
              </a:rPr>
              <a:t>Stand to the side of the sheet (out of the delivering players sight line, and scoreboard.) near the corner where the out-of-play stones will be sorted. Be aware of the player ready to deliver and remain still and quiet.</a:t>
            </a:r>
          </a:p>
          <a:p>
            <a:pPr marL="342900" marR="0" lvl="0" indent="-342900">
              <a:lnSpc>
                <a:spcPct val="107000"/>
              </a:lnSpc>
              <a:spcBef>
                <a:spcPts val="0"/>
              </a:spcBef>
              <a:spcAft>
                <a:spcPts val="0"/>
              </a:spcAft>
              <a:buFont typeface="Symbol" panose="05050102010706020507" pitchFamily="18" charset="2"/>
              <a:buChar char=""/>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2000" dirty="0">
                <a:effectLst/>
                <a:latin typeface="Gill Sans MT" panose="020B0502020104020203" pitchFamily="34" charset="0"/>
                <a:ea typeface="Times New Roman" panose="02020603050405020304" pitchFamily="18" charset="0"/>
                <a:cs typeface="Arial" panose="020B0604020202020204" pitchFamily="34" charset="0"/>
              </a:rPr>
              <a:t>If asked to comment on any situation play/position of stones, make it clear it is not your role and direct them to GU.</a:t>
            </a:r>
          </a:p>
          <a:p>
            <a:pPr marR="0" lvl="0">
              <a:lnSpc>
                <a:spcPct val="107000"/>
              </a:lnSpc>
              <a:spcBef>
                <a:spcPts val="0"/>
              </a:spcBef>
              <a:spcAft>
                <a:spcPts val="0"/>
              </a:spcAft>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2000" dirty="0">
                <a:effectLst/>
                <a:latin typeface="Gill Sans MT" panose="020B0502020104020203" pitchFamily="34" charset="0"/>
                <a:ea typeface="Times New Roman" panose="02020603050405020304" pitchFamily="18" charset="0"/>
                <a:cs typeface="Arial" panose="020B0604020202020204" pitchFamily="34" charset="0"/>
              </a:rPr>
              <a:t>Catch any stones that cross the backline and assist with removal of stones out of play (not clearing the hog-line, out of play at sideline) when asked by the delivering team or Game Umpire. Organize stones on right corner- in two neat parallel lines with handles pointing straight up the ice. </a:t>
            </a:r>
            <a:endParaRPr lang="en-CA" sz="2000" dirty="0">
              <a:latin typeface="Gill Sans MT" panose="020B0502020104020203"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2000" dirty="0">
                <a:effectLst/>
                <a:latin typeface="Gill Sans MT" panose="020B0502020104020203" pitchFamily="34" charset="0"/>
                <a:ea typeface="Times New Roman" panose="02020603050405020304" pitchFamily="18" charset="0"/>
                <a:cs typeface="Arial" panose="020B0604020202020204" pitchFamily="34" charset="0"/>
              </a:rPr>
              <a:t>If a takeout shot is being played move forward in anticipation of a stone going to an adjacent sheet or rebounding back into play </a:t>
            </a:r>
          </a:p>
          <a:p>
            <a:pPr marL="342900" marR="0" lvl="0" indent="-342900">
              <a:lnSpc>
                <a:spcPct val="107000"/>
              </a:lnSpc>
              <a:spcBef>
                <a:spcPts val="0"/>
              </a:spcBef>
              <a:spcAft>
                <a:spcPts val="0"/>
              </a:spcAft>
              <a:buFont typeface="Symbol" panose="05050102010706020507" pitchFamily="18" charset="2"/>
              <a:buChar char=""/>
            </a:pPr>
            <a:endParaRPr lang="en-CA" sz="2000" dirty="0">
              <a:latin typeface="Gill Sans MT" panose="020B0502020104020203" pitchFamily="34" charset="0"/>
              <a:ea typeface="Times New Roman" panose="02020603050405020304" pitchFamily="18" charset="0"/>
              <a:cs typeface="Arial" panose="020B0604020202020204" pitchFamily="34" charset="0"/>
            </a:endParaRPr>
          </a:p>
          <a:p>
            <a:pPr marL="342900" indent="-342900">
              <a:lnSpc>
                <a:spcPct val="107000"/>
              </a:lnSpc>
              <a:buFont typeface="Symbol" panose="05050102010706020507" pitchFamily="18" charset="2"/>
              <a:buChar char=""/>
            </a:pPr>
            <a:r>
              <a:rPr lang="en-CA" sz="2000" dirty="0">
                <a:effectLst/>
                <a:latin typeface="Gill Sans MT" panose="020B0502020104020203" pitchFamily="34" charset="0"/>
                <a:ea typeface="Times New Roman" panose="02020603050405020304" pitchFamily="18" charset="0"/>
                <a:cs typeface="Arial" panose="020B0604020202020204" pitchFamily="34" charset="0"/>
              </a:rPr>
              <a:t>If you see anything that players “miss” (</a:t>
            </a:r>
            <a:r>
              <a:rPr lang="en-CA" sz="2000" dirty="0" err="1">
                <a:effectLst/>
                <a:latin typeface="Gill Sans MT" panose="020B0502020104020203" pitchFamily="34" charset="0"/>
                <a:ea typeface="Times New Roman" panose="02020603050405020304" pitchFamily="18" charset="0"/>
                <a:cs typeface="Arial" panose="020B0604020202020204" pitchFamily="34" charset="0"/>
              </a:rPr>
              <a:t>eg</a:t>
            </a:r>
            <a:r>
              <a:rPr lang="en-CA" sz="2000">
                <a:effectLst/>
                <a:latin typeface="Gill Sans MT" panose="020B0502020104020203" pitchFamily="34" charset="0"/>
                <a:ea typeface="Times New Roman" panose="02020603050405020304" pitchFamily="18" charset="0"/>
                <a:cs typeface="Arial" panose="020B0604020202020204" pitchFamily="34" charset="0"/>
              </a:rPr>
              <a:t> stone touches a wheel) it is not your duty to bring to their attention,  but you can mention it to the GU.</a:t>
            </a:r>
          </a:p>
          <a:p>
            <a:pPr marL="342900" marR="0" lvl="0" indent="-342900">
              <a:lnSpc>
                <a:spcPct val="107000"/>
              </a:lnSpc>
              <a:spcBef>
                <a:spcPts val="0"/>
              </a:spcBef>
              <a:spcAft>
                <a:spcPts val="0"/>
              </a:spcAft>
              <a:buFont typeface="Symbol" panose="05050102010706020507" pitchFamily="18" charset="2"/>
              <a:buChar char=""/>
            </a:pPr>
            <a:endParaRPr lang="en-CA" sz="2000" dirty="0">
              <a:effectLst/>
              <a:latin typeface="Gill Sans MT" panose="020B0502020104020203" pitchFamily="34" charset="0"/>
              <a:ea typeface="Times New Roman" panose="02020603050405020304" pitchFamily="18" charset="0"/>
              <a:cs typeface="Arial" panose="020B0604020202020204" pitchFamily="34" charset="0"/>
            </a:endParaRPr>
          </a:p>
          <a:p>
            <a:pPr marR="0" lvl="0">
              <a:lnSpc>
                <a:spcPct val="107000"/>
              </a:lnSpc>
              <a:spcBef>
                <a:spcPts val="0"/>
              </a:spcBef>
              <a:spcAft>
                <a:spcPts val="0"/>
              </a:spcAft>
            </a:pPr>
            <a:r>
              <a:rPr lang="en-CA" sz="1800" dirty="0">
                <a:effectLst/>
                <a:latin typeface="Gill Sans MT" panose="020B0502020104020203" pitchFamily="34"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5972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sport, skating&#10;&#10;Description automatically generated">
            <a:extLst>
              <a:ext uri="{FF2B5EF4-FFF2-40B4-BE49-F238E27FC236}">
                <a16:creationId xmlns:a16="http://schemas.microsoft.com/office/drawing/2014/main" id="{8660A257-291D-48E0-B41F-6053391B02FD}"/>
              </a:ext>
            </a:extLst>
          </p:cNvPr>
          <p:cNvPicPr>
            <a:picLocks noChangeAspect="1"/>
          </p:cNvPicPr>
          <p:nvPr/>
        </p:nvPicPr>
        <p:blipFill rotWithShape="1">
          <a:blip r:embed="rId2">
            <a:extLst>
              <a:ext uri="{28A0092B-C50C-407E-A947-70E740481C1C}">
                <a14:useLocalDpi xmlns:a14="http://schemas.microsoft.com/office/drawing/2010/main" val="0"/>
              </a:ext>
            </a:extLst>
          </a:blip>
          <a:srcRect l="16487" r="3514"/>
          <a:stretch/>
        </p:blipFill>
        <p:spPr>
          <a:xfrm>
            <a:off x="20" y="172092"/>
            <a:ext cx="12079204" cy="6685907"/>
          </a:xfrm>
          <a:prstGeom prst="rect">
            <a:avLst/>
          </a:prstGeom>
        </p:spPr>
      </p:pic>
      <p:sp>
        <p:nvSpPr>
          <p:cNvPr id="4" name="TextBox 3">
            <a:extLst>
              <a:ext uri="{FF2B5EF4-FFF2-40B4-BE49-F238E27FC236}">
                <a16:creationId xmlns:a16="http://schemas.microsoft.com/office/drawing/2014/main" id="{384D7B11-74FB-4EE3-A240-7B041029A487}"/>
              </a:ext>
            </a:extLst>
          </p:cNvPr>
          <p:cNvSpPr txBox="1"/>
          <p:nvPr/>
        </p:nvSpPr>
        <p:spPr>
          <a:xfrm>
            <a:off x="786384" y="3767328"/>
            <a:ext cx="3913632" cy="369332"/>
          </a:xfrm>
          <a:prstGeom prst="rect">
            <a:avLst/>
          </a:prstGeom>
          <a:noFill/>
        </p:spPr>
        <p:txBody>
          <a:bodyPr wrap="square" rtlCol="0">
            <a:spAutoFit/>
          </a:bodyPr>
          <a:lstStyle/>
          <a:p>
            <a:r>
              <a:rPr lang="en-US" dirty="0">
                <a:solidFill>
                  <a:schemeClr val="bg1"/>
                </a:solidFill>
              </a:rPr>
              <a:t>Remove stone not over the Hog Line</a:t>
            </a:r>
          </a:p>
        </p:txBody>
      </p:sp>
    </p:spTree>
    <p:extLst>
      <p:ext uri="{BB962C8B-B14F-4D97-AF65-F5344CB8AC3E}">
        <p14:creationId xmlns:p14="http://schemas.microsoft.com/office/powerpoint/2010/main" val="3591756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A09686-E641-450B-B720-BCE427DFC20C}"/>
              </a:ext>
            </a:extLst>
          </p:cNvPr>
          <p:cNvSpPr txBox="1"/>
          <p:nvPr/>
        </p:nvSpPr>
        <p:spPr>
          <a:xfrm>
            <a:off x="496957" y="715616"/>
            <a:ext cx="10907643" cy="5047920"/>
          </a:xfrm>
          <a:prstGeom prst="rect">
            <a:avLst/>
          </a:prstGeom>
          <a:noFill/>
        </p:spPr>
        <p:txBody>
          <a:bodyPr wrap="square">
            <a:spAutoFit/>
          </a:bodyPr>
          <a:lstStyle/>
          <a:p>
            <a:pPr marR="0" lvl="0">
              <a:lnSpc>
                <a:spcPct val="107000"/>
              </a:lnSpc>
              <a:spcBef>
                <a:spcPts val="0"/>
              </a:spcBef>
              <a:spcAft>
                <a:spcPts val="800"/>
              </a:spcAft>
            </a:pPr>
            <a:r>
              <a:rPr lang="en-CA" sz="2000" dirty="0">
                <a:solidFill>
                  <a:srgbClr val="0070C0"/>
                </a:solidFill>
                <a:latin typeface="Gill Sans MT" panose="020B0502020104020203" pitchFamily="34" charset="0"/>
                <a:ea typeface="Times New Roman" panose="02020603050405020304" pitchFamily="18" charset="0"/>
                <a:cs typeface="Arial" panose="020B0604020202020204" pitchFamily="34" charset="0"/>
              </a:rPr>
              <a:t>		</a:t>
            </a:r>
            <a:r>
              <a:rPr lang="en-CA" sz="3200" dirty="0">
                <a:solidFill>
                  <a:srgbClr val="0070C0"/>
                </a:solidFill>
                <a:latin typeface="Gill Sans MT" panose="020B0502020104020203" pitchFamily="34" charset="0"/>
                <a:ea typeface="Times New Roman" panose="02020603050405020304" pitchFamily="18" charset="0"/>
                <a:cs typeface="Arial" panose="020B0604020202020204" pitchFamily="34" charset="0"/>
              </a:rPr>
              <a:t>Remove  stones out of play </a:t>
            </a:r>
            <a:endParaRPr lang="en-CA" sz="3200" dirty="0">
              <a:solidFill>
                <a:srgbClr val="0070C0"/>
              </a:solidFill>
              <a:effectLst/>
              <a:latin typeface="Gill Sans MT" panose="020B0502020104020203"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CA" sz="2000" dirty="0">
                <a:effectLst/>
                <a:latin typeface="Gill Sans MT" panose="020B0502020104020203" pitchFamily="34" charset="0"/>
                <a:ea typeface="Times New Roman" panose="02020603050405020304" pitchFamily="18" charset="0"/>
                <a:cs typeface="Arial" panose="020B0604020202020204" pitchFamily="34" charset="0"/>
              </a:rPr>
              <a:t>Line up stones in delivery order so stones can be placed forward in order when end is over. You can assume team with last stone will score, but it might change.</a:t>
            </a:r>
          </a:p>
          <a:p>
            <a:pPr marL="342900" marR="0" lvl="0" indent="-342900">
              <a:lnSpc>
                <a:spcPct val="107000"/>
              </a:lnSpc>
              <a:spcBef>
                <a:spcPts val="0"/>
              </a:spcBef>
              <a:spcAft>
                <a:spcPts val="800"/>
              </a:spcAft>
              <a:buFont typeface="Symbol" panose="05050102010706020507" pitchFamily="18" charset="2"/>
              <a:buChar char=""/>
            </a:pPr>
            <a:endParaRPr lang="en-CA" sz="2000" dirty="0">
              <a:effectLst/>
              <a:latin typeface="Gill Sans MT" panose="020B0502020104020203"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CA" sz="2000" dirty="0">
                <a:effectLst/>
                <a:latin typeface="Gill Sans MT" panose="020B0502020104020203" pitchFamily="34" charset="0"/>
                <a:ea typeface="Times New Roman" panose="02020603050405020304" pitchFamily="18" charset="0"/>
                <a:cs typeface="Arial" panose="020B0604020202020204" pitchFamily="34" charset="0"/>
              </a:rPr>
              <a:t> Place the color of the stones with the hammer in the next end close to the boards.  When the score is decided and the go ahead is given to clear the stones, the stones can then be moved into the delivery zone. </a:t>
            </a:r>
          </a:p>
          <a:p>
            <a:pPr marL="342900" marR="0" lvl="0" indent="-342900">
              <a:lnSpc>
                <a:spcPct val="107000"/>
              </a:lnSpc>
              <a:spcBef>
                <a:spcPts val="0"/>
              </a:spcBef>
              <a:spcAft>
                <a:spcPts val="800"/>
              </a:spcAft>
              <a:buFont typeface="Symbol" panose="05050102010706020507" pitchFamily="18" charset="2"/>
              <a:buChar char=""/>
            </a:pPr>
            <a:endParaRPr lang="en-CA" sz="2000" dirty="0">
              <a:effectLst/>
              <a:latin typeface="Gill Sans MT" panose="020B0502020104020203"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CA" sz="2000" dirty="0">
                <a:effectLst/>
                <a:latin typeface="Gill Sans MT" panose="020B0502020104020203" pitchFamily="34" charset="0"/>
                <a:ea typeface="Times New Roman" panose="02020603050405020304" pitchFamily="18" charset="0"/>
                <a:cs typeface="Arial" panose="020B0604020202020204" pitchFamily="34" charset="0"/>
              </a:rPr>
              <a:t> The team that scores will throw the first stone in the next end. </a:t>
            </a:r>
          </a:p>
          <a:p>
            <a:pPr marR="0" lvl="0">
              <a:lnSpc>
                <a:spcPct val="107000"/>
              </a:lnSpc>
              <a:spcBef>
                <a:spcPts val="0"/>
              </a:spcBef>
              <a:spcAft>
                <a:spcPts val="800"/>
              </a:spcAft>
            </a:pPr>
            <a:endParaRPr lang="en-CA" sz="2000" dirty="0">
              <a:effectLst/>
              <a:latin typeface="Gill Sans MT" panose="020B0502020104020203"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CA" sz="2000" dirty="0">
                <a:solidFill>
                  <a:srgbClr val="FFFF00"/>
                </a:solidFill>
                <a:latin typeface="Gill Sans MT" panose="020B0502020104020203" pitchFamily="34" charset="0"/>
                <a:ea typeface="Times New Roman" panose="02020603050405020304" pitchFamily="18" charset="0"/>
                <a:cs typeface="Arial" panose="020B0604020202020204" pitchFamily="34" charset="0"/>
              </a:rPr>
              <a:t>How do you know who scores? </a:t>
            </a:r>
            <a:r>
              <a:rPr lang="en-CA" sz="2000" dirty="0">
                <a:latin typeface="Gill Sans MT" panose="020B0502020104020203" pitchFamily="34" charset="0"/>
                <a:ea typeface="Times New Roman" panose="02020603050405020304" pitchFamily="18" charset="0"/>
                <a:cs typeface="Arial" panose="020B0604020202020204" pitchFamily="34" charset="0"/>
              </a:rPr>
              <a:t>The colour of the stone closest to the center pin. </a:t>
            </a:r>
          </a:p>
          <a:p>
            <a:pPr marL="342900" marR="0" lvl="0" indent="-342900">
              <a:lnSpc>
                <a:spcPct val="107000"/>
              </a:lnSpc>
              <a:spcBef>
                <a:spcPts val="0"/>
              </a:spcBef>
              <a:spcAft>
                <a:spcPts val="800"/>
              </a:spcAft>
              <a:buFont typeface="Symbol" panose="05050102010706020507" pitchFamily="18" charset="2"/>
              <a:buChar char=""/>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183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sport, blue&#10;&#10;Description automatically generated">
            <a:extLst>
              <a:ext uri="{FF2B5EF4-FFF2-40B4-BE49-F238E27FC236}">
                <a16:creationId xmlns:a16="http://schemas.microsoft.com/office/drawing/2014/main" id="{4AC02343-F6BD-49FD-97A1-3215980A7B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69614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3BD107-C6B8-4780-A2E5-23AD14EDE57F}"/>
              </a:ext>
            </a:extLst>
          </p:cNvPr>
          <p:cNvSpPr txBox="1"/>
          <p:nvPr/>
        </p:nvSpPr>
        <p:spPr>
          <a:xfrm>
            <a:off x="279091" y="139149"/>
            <a:ext cx="11678478" cy="5289846"/>
          </a:xfrm>
          <a:prstGeom prst="rect">
            <a:avLst/>
          </a:prstGeom>
          <a:noFill/>
        </p:spPr>
        <p:txBody>
          <a:bodyPr wrap="square">
            <a:spAutoFit/>
          </a:bodyPr>
          <a:lstStyle/>
          <a:p>
            <a:pPr marR="0" lvl="0">
              <a:lnSpc>
                <a:spcPct val="107000"/>
              </a:lnSpc>
              <a:spcBef>
                <a:spcPts val="0"/>
              </a:spcBef>
              <a:spcAft>
                <a:spcPts val="0"/>
              </a:spcAft>
            </a:pPr>
            <a:r>
              <a:rPr lang="en-US" sz="2400"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Clearing Stones when end completed</a:t>
            </a:r>
          </a:p>
          <a:p>
            <a:pPr marL="342900" indent="-342900">
              <a:lnSpc>
                <a:spcPct val="107000"/>
              </a:lnSpc>
              <a:buFont typeface="Symbol" panose="05050102010706020507" pitchFamily="18" charset="2"/>
              <a:buChar char=""/>
            </a:pPr>
            <a:r>
              <a:rPr lang="en-CA" sz="2400" b="1" dirty="0">
                <a:solidFill>
                  <a:srgbClr val="FFFF00"/>
                </a:solidFill>
                <a:effectLst/>
                <a:latin typeface="Gill Sans MT" panose="020B0502020104020203" pitchFamily="34" charset="0"/>
                <a:ea typeface="Times New Roman" panose="02020603050405020304" pitchFamily="18" charset="0"/>
                <a:cs typeface="Arial" panose="020B0604020202020204" pitchFamily="34" charset="0"/>
              </a:rPr>
              <a:t>Do not move any stones in the house </a:t>
            </a:r>
            <a:r>
              <a:rPr lang="en-CA" sz="2400" dirty="0">
                <a:solidFill>
                  <a:srgbClr val="FFFF00"/>
                </a:solidFill>
                <a:effectLst/>
                <a:latin typeface="Gill Sans MT" panose="020B0502020104020203" pitchFamily="34" charset="0"/>
                <a:ea typeface="Times New Roman" panose="02020603050405020304" pitchFamily="18" charset="0"/>
                <a:cs typeface="Arial" panose="020B0604020202020204" pitchFamily="34" charset="0"/>
              </a:rPr>
              <a:t>until GU gives the ok to you to clear stones.</a:t>
            </a:r>
          </a:p>
          <a:p>
            <a:pPr marR="0" lvl="0">
              <a:lnSpc>
                <a:spcPct val="107000"/>
              </a:lnSpc>
              <a:spcBef>
                <a:spcPts val="0"/>
              </a:spcBef>
              <a:spcAft>
                <a:spcPts val="0"/>
              </a:spcAft>
            </a:pPr>
            <a:endParaRPr lang="en-CA" sz="2400" dirty="0">
              <a:effectLst/>
              <a:latin typeface="Gill Sans MT" panose="020B0502020104020203"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CA" sz="2400" dirty="0">
                <a:effectLst/>
                <a:latin typeface="Gill Sans MT" panose="020B0502020104020203" pitchFamily="34" charset="0"/>
                <a:ea typeface="Times New Roman" panose="02020603050405020304" pitchFamily="18" charset="0"/>
                <a:cs typeface="Arial" panose="020B0604020202020204" pitchFamily="34" charset="0"/>
              </a:rPr>
              <a:t>The </a:t>
            </a:r>
            <a:r>
              <a:rPr lang="en-CA" sz="2400" dirty="0">
                <a:solidFill>
                  <a:srgbClr val="FFFF00"/>
                </a:solidFill>
                <a:effectLst/>
                <a:latin typeface="Gill Sans MT" panose="020B0502020104020203" pitchFamily="34" charset="0"/>
                <a:ea typeface="Times New Roman" panose="02020603050405020304" pitchFamily="18" charset="0"/>
                <a:cs typeface="Arial" panose="020B0604020202020204" pitchFamily="34" charset="0"/>
              </a:rPr>
              <a:t>IPA’s can assist the teams when given the cue to help clear the stones from the GU. </a:t>
            </a:r>
            <a:r>
              <a:rPr lang="en-CA" sz="2400" dirty="0">
                <a:effectLst/>
                <a:latin typeface="Gill Sans MT" panose="020B0502020104020203" pitchFamily="34" charset="0"/>
                <a:ea typeface="Times New Roman" panose="02020603050405020304" pitchFamily="18" charset="0"/>
                <a:cs typeface="Arial" panose="020B0604020202020204" pitchFamily="34" charset="0"/>
              </a:rPr>
              <a:t>The stones are placed by the IPAs into the throwing order for each team. </a:t>
            </a:r>
          </a:p>
          <a:p>
            <a:pPr marR="0" lvl="0">
              <a:lnSpc>
                <a:spcPct val="107000"/>
              </a:lnSpc>
              <a:spcBef>
                <a:spcPts val="0"/>
              </a:spcBef>
              <a:spcAft>
                <a:spcPts val="0"/>
              </a:spcAft>
            </a:pPr>
            <a:endParaRPr lang="en-CA" sz="2400" dirty="0">
              <a:effectLst/>
              <a:latin typeface="Gill Sans MT" panose="020B0502020104020203"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CA" sz="2400" dirty="0">
                <a:effectLst/>
                <a:latin typeface="Gill Sans MT" panose="020B0502020104020203" pitchFamily="34" charset="0"/>
                <a:ea typeface="Times New Roman" panose="02020603050405020304" pitchFamily="18" charset="0"/>
                <a:cs typeface="Arial" panose="020B0604020202020204" pitchFamily="34" charset="0"/>
              </a:rPr>
              <a:t>When clearing of the stones from the house they should be moved to the side just in front of the T line.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07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CA" sz="2400" dirty="0">
                <a:effectLst/>
                <a:latin typeface="Gill Sans MT" panose="020B0502020104020203" pitchFamily="34" charset="0"/>
                <a:ea typeface="Times New Roman" panose="02020603050405020304" pitchFamily="18" charset="0"/>
                <a:cs typeface="Arial" panose="020B0604020202020204" pitchFamily="34" charset="0"/>
              </a:rPr>
              <a:t>If teams leave the house area after the end is completed without giving the score to the GU, do not move any stones from the house in case of a measure.</a:t>
            </a:r>
          </a:p>
          <a:p>
            <a:pPr marR="0" lvl="0">
              <a:lnSpc>
                <a:spcPct val="107000"/>
              </a:lnSpc>
              <a:spcBef>
                <a:spcPts val="0"/>
              </a:spcBef>
              <a:spcAft>
                <a:spcPts val="800"/>
              </a:spcAft>
            </a:pPr>
            <a:endParaRPr lang="en-CA" dirty="0">
              <a:latin typeface="Gill Sans MT" panose="020B0502020104020203"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5266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port, blue&#10;&#10;Description automatically generated">
            <a:extLst>
              <a:ext uri="{FF2B5EF4-FFF2-40B4-BE49-F238E27FC236}">
                <a16:creationId xmlns:a16="http://schemas.microsoft.com/office/drawing/2014/main" id="{D938D9FB-AF2E-4E91-B198-A49FF9AB9CB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109130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22D43A-F7B8-406D-A078-BF8906C4AAB2}"/>
              </a:ext>
            </a:extLst>
          </p:cNvPr>
          <p:cNvSpPr txBox="1"/>
          <p:nvPr/>
        </p:nvSpPr>
        <p:spPr>
          <a:xfrm>
            <a:off x="1308100" y="419100"/>
            <a:ext cx="9969500" cy="2254207"/>
          </a:xfrm>
          <a:prstGeom prst="rect">
            <a:avLst/>
          </a:prstGeom>
          <a:noFill/>
        </p:spPr>
        <p:txBody>
          <a:bodyPr wrap="square">
            <a:spAutoFit/>
          </a:bodyPr>
          <a:lstStyle/>
          <a:p>
            <a:pPr marL="0" marR="0">
              <a:lnSpc>
                <a:spcPct val="107000"/>
              </a:lnSpc>
              <a:spcBef>
                <a:spcPts val="0"/>
              </a:spcBef>
              <a:spcAft>
                <a:spcPts val="800"/>
              </a:spcAft>
            </a:pPr>
            <a:r>
              <a:rPr lang="en-CA" sz="2400" dirty="0">
                <a:solidFill>
                  <a:srgbClr val="FFFF00"/>
                </a:solidFill>
                <a:effectLst/>
                <a:latin typeface="Gill Sans MT" panose="020B0502020104020203" pitchFamily="34" charset="0"/>
                <a:ea typeface="Times New Roman" panose="02020603050405020304" pitchFamily="18" charset="0"/>
                <a:cs typeface="Arial" panose="020B0604020202020204" pitchFamily="34" charset="0"/>
              </a:rPr>
              <a:t> IF A MEASURE HAS BEEN CALLED FOR,</a:t>
            </a:r>
            <a:r>
              <a:rPr lang="en-CA" sz="2400" dirty="0">
                <a:effectLst/>
                <a:latin typeface="Gill Sans MT" panose="020B0502020104020203" pitchFamily="34" charset="0"/>
                <a:ea typeface="Times New Roman" panose="02020603050405020304" pitchFamily="18" charset="0"/>
                <a:cs typeface="Arial" panose="020B0604020202020204" pitchFamily="34" charset="0"/>
              </a:rPr>
              <a:t> </a:t>
            </a:r>
            <a:r>
              <a:rPr lang="en-CA" sz="2400" dirty="0">
                <a:solidFill>
                  <a:srgbClr val="FFFF00"/>
                </a:solidFill>
                <a:latin typeface="Gill Sans MT" panose="020B0502020104020203" pitchFamily="34" charset="0"/>
                <a:ea typeface="Times New Roman" panose="02020603050405020304" pitchFamily="18" charset="0"/>
                <a:cs typeface="Arial" panose="020B0604020202020204" pitchFamily="34" charset="0"/>
              </a:rPr>
              <a:t>s</a:t>
            </a:r>
            <a:r>
              <a:rPr lang="en-CA" sz="2400" dirty="0">
                <a:solidFill>
                  <a:srgbClr val="FFFF00"/>
                </a:solidFill>
                <a:effectLst/>
                <a:latin typeface="Gill Sans MT" panose="020B0502020104020203" pitchFamily="34" charset="0"/>
                <a:ea typeface="Times New Roman" panose="02020603050405020304" pitchFamily="18" charset="0"/>
                <a:cs typeface="Arial" panose="020B0604020202020204" pitchFamily="34" charset="0"/>
              </a:rPr>
              <a:t>tep back and wait for direction from the game umpire.  </a:t>
            </a:r>
          </a:p>
          <a:p>
            <a:pPr marL="0" marR="0">
              <a:lnSpc>
                <a:spcPct val="107000"/>
              </a:lnSpc>
              <a:spcBef>
                <a:spcPts val="0"/>
              </a:spcBef>
              <a:spcAft>
                <a:spcPts val="800"/>
              </a:spcAft>
            </a:pPr>
            <a:endParaRPr lang="en-CA" sz="2400" dirty="0">
              <a:latin typeface="Gill Sans MT" panose="020B0502020104020203" pitchFamily="34" charset="0"/>
              <a:ea typeface="Times New Roman" panose="02020603050405020304" pitchFamily="18" charset="0"/>
              <a:cs typeface="Arial" panose="020B0604020202020204" pitchFamily="34" charset="0"/>
            </a:endParaRPr>
          </a:p>
          <a:p>
            <a:pPr marL="342900" marR="0" indent="-342900">
              <a:lnSpc>
                <a:spcPct val="107000"/>
              </a:lnSpc>
              <a:spcBef>
                <a:spcPts val="0"/>
              </a:spcBef>
              <a:spcAft>
                <a:spcPts val="800"/>
              </a:spcAft>
              <a:buFont typeface="Arial" panose="020B0604020202020204" pitchFamily="34" charset="0"/>
              <a:buChar char="•"/>
            </a:pPr>
            <a:r>
              <a:rPr lang="en-CA" sz="2400" dirty="0">
                <a:effectLst/>
                <a:latin typeface="Gill Sans MT" panose="020B0502020104020203" pitchFamily="34" charset="0"/>
                <a:ea typeface="Times New Roman" panose="02020603050405020304" pitchFamily="18" charset="0"/>
                <a:cs typeface="Arial" panose="020B0604020202020204" pitchFamily="34" charset="0"/>
              </a:rPr>
              <a:t> move to the corner stone collecting area and do NOT  move stones in the house.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6149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F1C58C28-B06A-48C1-BCEC-61C51A9CD13F}"/>
              </a:ext>
            </a:extLst>
          </p:cNvPr>
          <p:cNvPicPr>
            <a:picLocks noChangeAspect="1"/>
          </p:cNvPicPr>
          <p:nvPr/>
        </p:nvPicPr>
        <p:blipFill rotWithShape="1">
          <a:blip r:embed="rId2">
            <a:extLst>
              <a:ext uri="{28A0092B-C50C-407E-A947-70E740481C1C}">
                <a14:useLocalDpi xmlns:a14="http://schemas.microsoft.com/office/drawing/2010/main" val="0"/>
              </a:ext>
            </a:extLst>
          </a:blip>
          <a:srcRect l="18367" r="39446"/>
          <a:stretch/>
        </p:blipFill>
        <p:spPr>
          <a:xfrm rot="5400000">
            <a:off x="2667000" y="-2667000"/>
            <a:ext cx="6858000" cy="12192000"/>
          </a:xfrm>
          <a:prstGeom prst="rect">
            <a:avLst/>
          </a:prstGeom>
        </p:spPr>
      </p:pic>
    </p:spTree>
    <p:extLst>
      <p:ext uri="{BB962C8B-B14F-4D97-AF65-F5344CB8AC3E}">
        <p14:creationId xmlns:p14="http://schemas.microsoft.com/office/powerpoint/2010/main" val="3248167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3F8772-5FD9-4923-9F8E-AD747FC2FDAE}"/>
              </a:ext>
            </a:extLst>
          </p:cNvPr>
          <p:cNvSpPr txBox="1"/>
          <p:nvPr/>
        </p:nvSpPr>
        <p:spPr>
          <a:xfrm>
            <a:off x="444500" y="647700"/>
            <a:ext cx="11415268" cy="4841710"/>
          </a:xfrm>
          <a:prstGeom prst="rect">
            <a:avLst/>
          </a:prstGeom>
          <a:noFill/>
        </p:spPr>
        <p:txBody>
          <a:bodyPr wrap="square">
            <a:spAutoFit/>
          </a:bodyPr>
          <a:lstStyle/>
          <a:p>
            <a:pPr marR="0">
              <a:lnSpc>
                <a:spcPct val="107000"/>
              </a:lnSpc>
              <a:spcBef>
                <a:spcPts val="0"/>
              </a:spcBef>
              <a:spcAft>
                <a:spcPts val="800"/>
              </a:spcAft>
            </a:pPr>
            <a:r>
              <a:rPr lang="en-CA" b="1" dirty="0">
                <a:solidFill>
                  <a:srgbClr val="0070C0"/>
                </a:solidFill>
                <a:latin typeface="Gill Sans MT" panose="020B0502020104020203" pitchFamily="34" charset="0"/>
                <a:ea typeface="Times New Roman" panose="02020603050405020304" pitchFamily="18" charset="0"/>
                <a:cs typeface="Arial" panose="020B0604020202020204" pitchFamily="34" charset="0"/>
              </a:rPr>
              <a:t>	</a:t>
            </a:r>
            <a:r>
              <a:rPr lang="en-CA" sz="2400" b="1" dirty="0">
                <a:solidFill>
                  <a:srgbClr val="0070C0"/>
                </a:solidFill>
                <a:effectLst/>
                <a:latin typeface="Gill Sans MT" panose="020B0502020104020203" pitchFamily="34" charset="0"/>
                <a:ea typeface="Times New Roman" panose="02020603050405020304" pitchFamily="18" charset="0"/>
                <a:cs typeface="Arial" panose="020B0604020202020204" pitchFamily="34" charset="0"/>
              </a:rPr>
              <a:t>Thinking Time: for your information</a:t>
            </a:r>
          </a:p>
          <a:p>
            <a:pPr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R="0">
              <a:lnSpc>
                <a:spcPct val="107000"/>
              </a:lnSpc>
              <a:spcBef>
                <a:spcPts val="0"/>
              </a:spcBef>
              <a:spcAft>
                <a:spcPts val="800"/>
              </a:spcAft>
            </a:pPr>
            <a:r>
              <a:rPr lang="en-CA" sz="1800" dirty="0">
                <a:effectLst/>
                <a:latin typeface="Gill Sans MT" panose="020B0502020104020203" pitchFamily="34" charset="0"/>
                <a:ea typeface="Times New Roman" panose="02020603050405020304" pitchFamily="18" charset="0"/>
                <a:cs typeface="Arial" panose="020B0604020202020204" pitchFamily="34" charset="0"/>
              </a:rPr>
              <a:t>	8 End games 	 Game time 38 minutes (per team)	 Extra end is 6 minutes (per team)</a:t>
            </a:r>
          </a:p>
          <a:p>
            <a:pPr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R="0">
              <a:lnSpc>
                <a:spcPct val="107000"/>
              </a:lnSpc>
              <a:spcBef>
                <a:spcPts val="0"/>
              </a:spcBef>
              <a:spcAft>
                <a:spcPts val="800"/>
              </a:spcAft>
            </a:pPr>
            <a:r>
              <a:rPr lang="en-CA" sz="1800" dirty="0">
                <a:solidFill>
                  <a:srgbClr val="0070C0"/>
                </a:solidFill>
                <a:effectLst/>
                <a:latin typeface="Gill Sans MT" panose="020B0502020104020203" pitchFamily="34" charset="0"/>
                <a:ea typeface="Times New Roman" panose="02020603050405020304" pitchFamily="18" charset="0"/>
                <a:cs typeface="Arial" panose="020B0604020202020204" pitchFamily="34" charset="0"/>
              </a:rPr>
              <a:t>	</a:t>
            </a:r>
            <a:r>
              <a:rPr lang="en-CA" sz="2400" dirty="0">
                <a:solidFill>
                  <a:srgbClr val="0070C0"/>
                </a:solidFill>
                <a:effectLst/>
                <a:latin typeface="Gill Sans MT" panose="020B0502020104020203" pitchFamily="34" charset="0"/>
                <a:ea typeface="Times New Roman" panose="02020603050405020304" pitchFamily="18" charset="0"/>
                <a:cs typeface="Arial" panose="020B0604020202020204" pitchFamily="34" charset="0"/>
              </a:rPr>
              <a:t>Time outs</a:t>
            </a:r>
          </a:p>
          <a:p>
            <a:pPr marL="285750" marR="0" indent="-285750">
              <a:lnSpc>
                <a:spcPct val="107000"/>
              </a:lnSpc>
              <a:spcBef>
                <a:spcPts val="0"/>
              </a:spcBef>
              <a:spcAft>
                <a:spcPts val="800"/>
              </a:spcAft>
              <a:buFont typeface="Arial" panose="020B0604020202020204" pitchFamily="34" charset="0"/>
              <a:buChar char="•"/>
            </a:pPr>
            <a:r>
              <a:rPr lang="en-CA" sz="1800" dirty="0">
                <a:effectLst/>
                <a:latin typeface="Gill Sans MT" panose="020B0502020104020203" pitchFamily="34" charset="0"/>
                <a:ea typeface="Times New Roman" panose="02020603050405020304" pitchFamily="18" charset="0"/>
                <a:cs typeface="Arial" panose="020B0604020202020204" pitchFamily="34" charset="0"/>
              </a:rPr>
              <a:t>Each team has one- 60 second Time out during the game and one additional time out in an extra end. This call is made from the teams to the game umpires. IPAs can get the attention of the game umpire if a team is asking for a Time out with a hand signal "T". </a:t>
            </a:r>
          </a:p>
          <a:p>
            <a:pPr marL="285750" marR="0" indent="-285750">
              <a:lnSpc>
                <a:spcPct val="107000"/>
              </a:lnSpc>
              <a:spcBef>
                <a:spcPts val="0"/>
              </a:spcBef>
              <a:spcAft>
                <a:spcPts val="800"/>
              </a:spcAft>
              <a:buFont typeface="Arial" panose="020B0604020202020204" pitchFamily="34" charset="0"/>
              <a:buChar char="•"/>
            </a:pPr>
            <a:endParaRPr lang="en-CA" sz="1800" dirty="0">
              <a:effectLst/>
              <a:latin typeface="Gill Sans MT" panose="020B0502020104020203" pitchFamily="34" charset="0"/>
              <a:ea typeface="Times New Roman" panose="02020603050405020304" pitchFamily="18" charset="0"/>
              <a:cs typeface="Arial" panose="020B0604020202020204" pitchFamily="34" charset="0"/>
            </a:endParaRPr>
          </a:p>
          <a:p>
            <a:pPr marL="285750" marR="0" indent="-285750">
              <a:lnSpc>
                <a:spcPct val="107000"/>
              </a:lnSpc>
              <a:spcBef>
                <a:spcPts val="0"/>
              </a:spcBef>
              <a:spcAft>
                <a:spcPts val="800"/>
              </a:spcAft>
              <a:buFont typeface="Arial" panose="020B0604020202020204" pitchFamily="34" charset="0"/>
              <a:buChar char="•"/>
            </a:pPr>
            <a:r>
              <a:rPr lang="en-CA" sz="2400" dirty="0">
                <a:solidFill>
                  <a:srgbClr val="FFFF00"/>
                </a:solidFill>
                <a:effectLst/>
                <a:latin typeface="Gill Sans MT" panose="020B0502020104020203" pitchFamily="34" charset="0"/>
                <a:ea typeface="Times New Roman" panose="02020603050405020304" pitchFamily="18" charset="0"/>
                <a:cs typeface="Arial" panose="020B0604020202020204" pitchFamily="34" charset="0"/>
              </a:rPr>
              <a:t>When a time out is called move the stone in the delivery zone to the side of the sheet and place the stone into delivery position when 30 seconds is left on the clock or before if the team is getting set up to return to play.</a:t>
            </a:r>
            <a:endParaRPr lang="en-US" sz="24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2187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calendar&#10;&#10;Description automatically generated">
            <a:extLst>
              <a:ext uri="{FF2B5EF4-FFF2-40B4-BE49-F238E27FC236}">
                <a16:creationId xmlns:a16="http://schemas.microsoft.com/office/drawing/2014/main" id="{73A28B0A-BCDF-4BC4-866F-57C60F019BE2}"/>
              </a:ext>
            </a:extLst>
          </p:cNvPr>
          <p:cNvPicPr>
            <a:picLocks noChangeAspect="1"/>
          </p:cNvPicPr>
          <p:nvPr/>
        </p:nvPicPr>
        <p:blipFill rotWithShape="1">
          <a:blip r:embed="rId2">
            <a:extLst>
              <a:ext uri="{28A0092B-C50C-407E-A947-70E740481C1C}">
                <a14:useLocalDpi xmlns:a14="http://schemas.microsoft.com/office/drawing/2010/main" val="0"/>
              </a:ext>
            </a:extLst>
          </a:blip>
          <a:srcRect t="12857" b="15715"/>
          <a:stretch/>
        </p:blipFill>
        <p:spPr>
          <a:xfrm>
            <a:off x="569521" y="511728"/>
            <a:ext cx="9289064" cy="52251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719DD96E-CA5E-4089-9572-7AA6A76C5D2E}"/>
              </a:ext>
            </a:extLst>
          </p:cNvPr>
          <p:cNvSpPr txBox="1"/>
          <p:nvPr/>
        </p:nvSpPr>
        <p:spPr>
          <a:xfrm>
            <a:off x="7499758" y="142396"/>
            <a:ext cx="2007665" cy="369332"/>
          </a:xfrm>
          <a:prstGeom prst="rect">
            <a:avLst/>
          </a:prstGeom>
          <a:noFill/>
        </p:spPr>
        <p:txBody>
          <a:bodyPr wrap="none" rtlCol="0">
            <a:spAutoFit/>
          </a:bodyPr>
          <a:lstStyle/>
          <a:p>
            <a:r>
              <a:rPr lang="en-US" dirty="0"/>
              <a:t>Red Team Hammer </a:t>
            </a:r>
          </a:p>
        </p:txBody>
      </p:sp>
      <p:sp>
        <p:nvSpPr>
          <p:cNvPr id="4" name="TextBox 3">
            <a:extLst>
              <a:ext uri="{FF2B5EF4-FFF2-40B4-BE49-F238E27FC236}">
                <a16:creationId xmlns:a16="http://schemas.microsoft.com/office/drawing/2014/main" id="{1A1E5847-D652-4F5B-9BB6-BB190E975E63}"/>
              </a:ext>
            </a:extLst>
          </p:cNvPr>
          <p:cNvSpPr txBox="1"/>
          <p:nvPr/>
        </p:nvSpPr>
        <p:spPr>
          <a:xfrm>
            <a:off x="872455" y="71198"/>
            <a:ext cx="3419269" cy="369332"/>
          </a:xfrm>
          <a:prstGeom prst="rect">
            <a:avLst/>
          </a:prstGeom>
          <a:noFill/>
        </p:spPr>
        <p:txBody>
          <a:bodyPr wrap="none" rtlCol="0">
            <a:spAutoFit/>
          </a:bodyPr>
          <a:lstStyle/>
          <a:p>
            <a:r>
              <a:rPr lang="en-US" dirty="0"/>
              <a:t>Red Team throws first stone of end</a:t>
            </a:r>
          </a:p>
        </p:txBody>
      </p:sp>
      <p:sp>
        <p:nvSpPr>
          <p:cNvPr id="5" name="TextBox 4">
            <a:extLst>
              <a:ext uri="{FF2B5EF4-FFF2-40B4-BE49-F238E27FC236}">
                <a16:creationId xmlns:a16="http://schemas.microsoft.com/office/drawing/2014/main" id="{127D4BD2-4447-4F4E-9917-669D55D7DB47}"/>
              </a:ext>
            </a:extLst>
          </p:cNvPr>
          <p:cNvSpPr txBox="1"/>
          <p:nvPr/>
        </p:nvSpPr>
        <p:spPr>
          <a:xfrm>
            <a:off x="1015068" y="6283354"/>
            <a:ext cx="6649193" cy="369332"/>
          </a:xfrm>
          <a:prstGeom prst="rect">
            <a:avLst/>
          </a:prstGeom>
          <a:noFill/>
        </p:spPr>
        <p:txBody>
          <a:bodyPr wrap="none" rtlCol="0">
            <a:spAutoFit/>
          </a:bodyPr>
          <a:lstStyle/>
          <a:p>
            <a:r>
              <a:rPr lang="en-US" dirty="0"/>
              <a:t>This delivery card is two sided to show line up for stones on each end</a:t>
            </a:r>
          </a:p>
        </p:txBody>
      </p:sp>
    </p:spTree>
    <p:extLst>
      <p:ext uri="{BB962C8B-B14F-4D97-AF65-F5344CB8AC3E}">
        <p14:creationId xmlns:p14="http://schemas.microsoft.com/office/powerpoint/2010/main" val="859056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78CF2CCD-0AB7-4524-817D-9B75F0F75175}"/>
              </a:ext>
            </a:extLst>
          </p:cNvPr>
          <p:cNvPicPr>
            <a:picLocks noChangeAspect="1"/>
          </p:cNvPicPr>
          <p:nvPr/>
        </p:nvPicPr>
        <p:blipFill rotWithShape="1">
          <a:blip r:embed="rId2">
            <a:extLst>
              <a:ext uri="{28A0092B-C50C-407E-A947-70E740481C1C}">
                <a14:useLocalDpi xmlns:a14="http://schemas.microsoft.com/office/drawing/2010/main" val="0"/>
              </a:ext>
            </a:extLst>
          </a:blip>
          <a:srcRect t="3906" r="2" b="877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24" name="Group 19">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21" name="Freeform: Shape 20">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DEC3D9F1-9BCA-4F46-8BCA-094CF3F92A2A}"/>
              </a:ext>
            </a:extLst>
          </p:cNvPr>
          <p:cNvSpPr txBox="1"/>
          <p:nvPr/>
        </p:nvSpPr>
        <p:spPr>
          <a:xfrm>
            <a:off x="781880" y="1040702"/>
            <a:ext cx="4386470" cy="5141984"/>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400" dirty="0"/>
              <a:t>Time  runs on clock for break between ends </a:t>
            </a:r>
          </a:p>
          <a:p>
            <a:pPr indent="-228600">
              <a:lnSpc>
                <a:spcPct val="90000"/>
              </a:lnSpc>
              <a:spcAft>
                <a:spcPts val="600"/>
              </a:spcAft>
              <a:buFont typeface="Arial" panose="020B0604020202020204" pitchFamily="34" charset="0"/>
              <a:buChar char="•"/>
            </a:pPr>
            <a:r>
              <a:rPr lang="en-US" sz="2400" dirty="0"/>
              <a:t> </a:t>
            </a:r>
            <a:r>
              <a:rPr lang="en-US" sz="2400" dirty="0">
                <a:solidFill>
                  <a:srgbClr val="FFFF00"/>
                </a:solidFill>
              </a:rPr>
              <a:t>Travel time </a:t>
            </a:r>
            <a:r>
              <a:rPr lang="en-US" sz="2400" dirty="0"/>
              <a:t>for coach and </a:t>
            </a:r>
            <a:r>
              <a:rPr lang="en-US" sz="2400" dirty="0">
                <a:solidFill>
                  <a:srgbClr val="FFFF00"/>
                </a:solidFill>
              </a:rPr>
              <a:t>Timeout</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t> after the break the clock will not start if the team throws their stone with in 10 seconds. It shows on the clock. </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t>IPA watch the break to know when to place the stone into the delivery position.  </a:t>
            </a:r>
          </a:p>
        </p:txBody>
      </p:sp>
    </p:spTree>
    <p:extLst>
      <p:ext uri="{BB962C8B-B14F-4D97-AF65-F5344CB8AC3E}">
        <p14:creationId xmlns:p14="http://schemas.microsoft.com/office/powerpoint/2010/main" val="187090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6C3F73-F642-4122-A8BD-0E72C611350A}"/>
              </a:ext>
            </a:extLst>
          </p:cNvPr>
          <p:cNvSpPr txBox="1"/>
          <p:nvPr/>
        </p:nvSpPr>
        <p:spPr>
          <a:xfrm>
            <a:off x="1243584" y="420624"/>
            <a:ext cx="10534286" cy="3502562"/>
          </a:xfrm>
          <a:prstGeom prst="rect">
            <a:avLst/>
          </a:prstGeom>
          <a:noFill/>
        </p:spPr>
        <p:txBody>
          <a:bodyPr wrap="square">
            <a:spAutoFit/>
          </a:bodyPr>
          <a:lstStyle/>
          <a:p>
            <a:pPr marL="0" marR="0" indent="457200">
              <a:lnSpc>
                <a:spcPct val="107000"/>
              </a:lnSpc>
              <a:spcBef>
                <a:spcPts val="0"/>
              </a:spcBef>
              <a:spcAft>
                <a:spcPts val="0"/>
              </a:spcAft>
            </a:pPr>
            <a:r>
              <a:rPr lang="en-CA" sz="2800" b="1" dirty="0">
                <a:solidFill>
                  <a:srgbClr val="0070C0"/>
                </a:solidFill>
                <a:effectLst/>
                <a:latin typeface="Gill Sans MT" panose="020B0502020104020203" pitchFamily="34" charset="0"/>
                <a:ea typeface="Times New Roman" panose="02020603050405020304" pitchFamily="18" charset="0"/>
                <a:cs typeface="Arial" panose="020B0604020202020204" pitchFamily="34" charset="0"/>
              </a:rPr>
              <a:t>4</a:t>
            </a:r>
            <a:r>
              <a:rPr lang="en-CA" sz="2800" b="1" baseline="30000" dirty="0">
                <a:solidFill>
                  <a:srgbClr val="0070C0"/>
                </a:solidFill>
                <a:effectLst/>
                <a:latin typeface="Gill Sans MT" panose="020B0502020104020203" pitchFamily="34" charset="0"/>
                <a:ea typeface="Times New Roman" panose="02020603050405020304" pitchFamily="18" charset="0"/>
                <a:cs typeface="Arial" panose="020B0604020202020204" pitchFamily="34" charset="0"/>
              </a:rPr>
              <a:t>th</a:t>
            </a:r>
            <a:r>
              <a:rPr lang="en-CA" sz="2800" b="1" dirty="0">
                <a:solidFill>
                  <a:srgbClr val="0070C0"/>
                </a:solidFill>
                <a:effectLst/>
                <a:latin typeface="Gill Sans MT" panose="020B0502020104020203" pitchFamily="34" charset="0"/>
                <a:ea typeface="Times New Roman" panose="02020603050405020304" pitchFamily="18" charset="0"/>
                <a:cs typeface="Arial" panose="020B0604020202020204" pitchFamily="34" charset="0"/>
              </a:rPr>
              <a:t> end break</a:t>
            </a:r>
            <a:r>
              <a:rPr lang="en-CA" sz="2800" dirty="0">
                <a:solidFill>
                  <a:srgbClr val="0070C0"/>
                </a:solidFill>
                <a:effectLst/>
                <a:latin typeface="Gill Sans MT" panose="020B0502020104020203" pitchFamily="34" charset="0"/>
                <a:ea typeface="Times New Roman" panose="02020603050405020304" pitchFamily="18" charset="0"/>
                <a:cs typeface="Arial" panose="020B0604020202020204" pitchFamily="34" charset="0"/>
              </a:rPr>
              <a:t> – 5 min</a:t>
            </a:r>
          </a:p>
          <a:p>
            <a:pPr marL="0" marR="0" indent="457200">
              <a:lnSpc>
                <a:spcPct val="107000"/>
              </a:lnSpc>
              <a:spcBef>
                <a:spcPts val="0"/>
              </a:spcBef>
              <a:spcAft>
                <a:spcPts val="0"/>
              </a:spcAft>
            </a:pPr>
            <a:endParaRPr lang="en-US" sz="1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dirty="0">
                <a:solidFill>
                  <a:srgbClr val="FFFF00"/>
                </a:solidFill>
                <a:effectLst/>
                <a:latin typeface="Gill Sans MT" panose="020B0502020104020203" pitchFamily="34" charset="0"/>
                <a:ea typeface="Times New Roman" panose="02020603050405020304" pitchFamily="18" charset="0"/>
                <a:cs typeface="Arial" panose="020B0604020202020204" pitchFamily="34" charset="0"/>
              </a:rPr>
              <a:t>Stones should not be moved forward until the ice is cleaned during the mid game break.</a:t>
            </a:r>
          </a:p>
          <a:p>
            <a:pPr marL="342900" marR="0" lvl="0" indent="-342900">
              <a:lnSpc>
                <a:spcPct val="107000"/>
              </a:lnSpc>
              <a:spcBef>
                <a:spcPts val="0"/>
              </a:spcBef>
              <a:spcAft>
                <a:spcPts val="0"/>
              </a:spcAft>
              <a:buFont typeface="Wingdings" panose="05000000000000000000" pitchFamily="2" charset="2"/>
              <a:buChar char=""/>
            </a:pPr>
            <a:endParaRPr lang="en-CA" dirty="0">
              <a:latin typeface="Gill Sans MT" panose="020B0502020104020203"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Ø"/>
            </a:pPr>
            <a:r>
              <a:rPr lang="en-CA" sz="1800" dirty="0">
                <a:effectLst/>
                <a:latin typeface="Gill Sans MT" panose="020B0502020104020203" pitchFamily="34" charset="0"/>
                <a:ea typeface="Times New Roman" panose="02020603050405020304" pitchFamily="18" charset="0"/>
                <a:cs typeface="Arial" panose="020B0604020202020204" pitchFamily="34" charset="0"/>
              </a:rPr>
              <a:t>Teams will meet with their coach and a break will allow you to have a break too.</a:t>
            </a:r>
          </a:p>
          <a:p>
            <a:pPr marL="342900" marR="0" lvl="0" indent="-342900">
              <a:lnSpc>
                <a:spcPct val="107000"/>
              </a:lnSpc>
              <a:spcBef>
                <a:spcPts val="0"/>
              </a:spcBef>
              <a:spcAft>
                <a:spcPts val="0"/>
              </a:spcAft>
              <a:buFont typeface="Wingdings" panose="05000000000000000000" pitchFamily="2" charset="2"/>
              <a:buChar char="Ø"/>
            </a:pPr>
            <a:endParaRPr lang="en-CA" sz="1800" dirty="0">
              <a:effectLst/>
              <a:latin typeface="Gill Sans MT" panose="020B0502020104020203" pitchFamily="34" charset="0"/>
              <a:ea typeface="Times New Roman" panose="02020603050405020304" pitchFamily="18" charset="0"/>
              <a:cs typeface="Arial" panose="020B0604020202020204" pitchFamily="34" charset="0"/>
            </a:endParaRPr>
          </a:p>
          <a:p>
            <a:pPr marL="342900" indent="-342900">
              <a:lnSpc>
                <a:spcPct val="107000"/>
              </a:lnSpc>
              <a:buFont typeface="Wingdings" panose="05000000000000000000" pitchFamily="2" charset="2"/>
              <a:buChar char=""/>
            </a:pPr>
            <a:r>
              <a:rPr lang="en-CA" sz="1800" dirty="0">
                <a:effectLst/>
                <a:latin typeface="Gill Sans MT" panose="020B0502020104020203" pitchFamily="34" charset="0"/>
                <a:ea typeface="Times New Roman" panose="02020603050405020304" pitchFamily="18" charset="0"/>
                <a:cs typeface="Arial" panose="020B0604020202020204" pitchFamily="34" charset="0"/>
              </a:rPr>
              <a:t>IPA will have an opportunity for a short break after the 4</a:t>
            </a:r>
            <a:r>
              <a:rPr lang="en-CA" sz="1800" baseline="30000" dirty="0">
                <a:effectLst/>
                <a:latin typeface="Gill Sans MT" panose="020B0502020104020203" pitchFamily="34" charset="0"/>
                <a:ea typeface="Times New Roman" panose="02020603050405020304" pitchFamily="18" charset="0"/>
                <a:cs typeface="Arial" panose="020B0604020202020204" pitchFamily="34" charset="0"/>
              </a:rPr>
              <a:t>th</a:t>
            </a:r>
            <a:r>
              <a:rPr lang="en-CA" sz="1800" dirty="0">
                <a:effectLst/>
                <a:latin typeface="Gill Sans MT" panose="020B0502020104020203" pitchFamily="34" charset="0"/>
                <a:ea typeface="Times New Roman" panose="02020603050405020304" pitchFamily="18" charset="0"/>
                <a:cs typeface="Arial" panose="020B0604020202020204" pitchFamily="34" charset="0"/>
              </a:rPr>
              <a:t> end but must watch the countdown clock so they will be  in position when the team is ready to throw. (they can use a stopwatch to keep track of the break time remaining)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dirty="0">
                <a:effectLst/>
                <a:latin typeface="Gill Sans MT" panose="020B0502020104020203" pitchFamily="34" charset="0"/>
                <a:ea typeface="Times New Roman" panose="02020603050405020304" pitchFamily="18" charset="0"/>
                <a:cs typeface="Arial" panose="020B0604020202020204" pitchFamily="34" charset="0"/>
              </a:rPr>
              <a:t>IPAs must have the first stone in the delivery position </a:t>
            </a:r>
            <a:r>
              <a:rPr lang="en-CA" sz="1800" dirty="0">
                <a:solidFill>
                  <a:srgbClr val="FFFF00"/>
                </a:solidFill>
                <a:effectLst/>
                <a:latin typeface="Gill Sans MT" panose="020B0502020104020203" pitchFamily="34" charset="0"/>
                <a:ea typeface="Times New Roman" panose="02020603050405020304" pitchFamily="18" charset="0"/>
                <a:cs typeface="Arial" panose="020B0604020202020204" pitchFamily="34" charset="0"/>
              </a:rPr>
              <a:t>30 seconds </a:t>
            </a:r>
            <a:r>
              <a:rPr lang="en-CA" sz="1800" dirty="0">
                <a:effectLst/>
                <a:latin typeface="Gill Sans MT" panose="020B0502020104020203" pitchFamily="34" charset="0"/>
                <a:ea typeface="Times New Roman" panose="02020603050405020304" pitchFamily="18" charset="0"/>
                <a:cs typeface="Arial" panose="020B0604020202020204" pitchFamily="34" charset="0"/>
              </a:rPr>
              <a:t>prior to the end of the  5 minute</a:t>
            </a:r>
            <a:r>
              <a:rPr lang="en-CA" dirty="0">
                <a:latin typeface="Gill Sans MT" panose="020B0502020104020203" pitchFamily="34" charset="0"/>
                <a:ea typeface="Times New Roman" panose="02020603050405020304" pitchFamily="18" charset="0"/>
                <a:cs typeface="Arial" panose="020B0604020202020204" pitchFamily="34" charset="0"/>
              </a:rPr>
              <a:t> break.</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4320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 in a stadium&#10;&#10;Description automatically generated with medium confidence">
            <a:extLst>
              <a:ext uri="{FF2B5EF4-FFF2-40B4-BE49-F238E27FC236}">
                <a16:creationId xmlns:a16="http://schemas.microsoft.com/office/drawing/2014/main" id="{9CA67095-9D9D-4D5F-AAD5-ECA23C0EA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687" y="0"/>
            <a:ext cx="7286625" cy="6858000"/>
          </a:xfrm>
          <a:prstGeom prst="rect">
            <a:avLst/>
          </a:prstGeom>
        </p:spPr>
      </p:pic>
    </p:spTree>
    <p:extLst>
      <p:ext uri="{BB962C8B-B14F-4D97-AF65-F5344CB8AC3E}">
        <p14:creationId xmlns:p14="http://schemas.microsoft.com/office/powerpoint/2010/main" val="856078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D83BE9-F708-42D9-9FDC-72655A75BDE3}"/>
              </a:ext>
            </a:extLst>
          </p:cNvPr>
          <p:cNvSpPr txBox="1"/>
          <p:nvPr/>
        </p:nvSpPr>
        <p:spPr>
          <a:xfrm>
            <a:off x="1015301" y="537711"/>
            <a:ext cx="9791700" cy="1938992"/>
          </a:xfrm>
          <a:prstGeom prst="rect">
            <a:avLst/>
          </a:prstGeom>
          <a:noFill/>
        </p:spPr>
        <p:txBody>
          <a:bodyPr wrap="square" rtlCol="0">
            <a:spAutoFit/>
          </a:bodyPr>
          <a:lstStyle/>
          <a:p>
            <a:r>
              <a:rPr lang="en-US" sz="2400" dirty="0">
                <a:solidFill>
                  <a:srgbClr val="0070C0"/>
                </a:solidFill>
              </a:rPr>
              <a:t>Wheelchair Cleaning station</a:t>
            </a:r>
          </a:p>
          <a:p>
            <a:endParaRPr lang="en-US" sz="2400" dirty="0">
              <a:solidFill>
                <a:srgbClr val="0070C0"/>
              </a:solidFill>
            </a:endParaRPr>
          </a:p>
          <a:p>
            <a:r>
              <a:rPr lang="en-US" sz="2400" dirty="0"/>
              <a:t>The IPA are often asked to assist with the wheelchair cleaning. </a:t>
            </a:r>
          </a:p>
          <a:p>
            <a:r>
              <a:rPr lang="en-US" sz="2400" dirty="0"/>
              <a:t>It is important to keep all debris off the ice and this is an important part of the Wheelchair game. </a:t>
            </a:r>
          </a:p>
        </p:txBody>
      </p:sp>
    </p:spTree>
    <p:extLst>
      <p:ext uri="{BB962C8B-B14F-4D97-AF65-F5344CB8AC3E}">
        <p14:creationId xmlns:p14="http://schemas.microsoft.com/office/powerpoint/2010/main" val="3622078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in a room&#10;&#10;Description automatically generated with low confidence">
            <a:extLst>
              <a:ext uri="{FF2B5EF4-FFF2-40B4-BE49-F238E27FC236}">
                <a16:creationId xmlns:a16="http://schemas.microsoft.com/office/drawing/2014/main" id="{3376CA36-1BEF-4362-8343-C311BCF5BF5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54594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group&#10;&#10;Description automatically generated">
            <a:extLst>
              <a:ext uri="{FF2B5EF4-FFF2-40B4-BE49-F238E27FC236}">
                <a16:creationId xmlns:a16="http://schemas.microsoft.com/office/drawing/2014/main" id="{60966DE0-A2E3-4BF8-935B-96D4E836D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307" y="0"/>
            <a:ext cx="7975385" cy="6858000"/>
          </a:xfrm>
          <a:prstGeom prst="rect">
            <a:avLst/>
          </a:prstGeom>
        </p:spPr>
      </p:pic>
    </p:spTree>
    <p:extLst>
      <p:ext uri="{BB962C8B-B14F-4D97-AF65-F5344CB8AC3E}">
        <p14:creationId xmlns:p14="http://schemas.microsoft.com/office/powerpoint/2010/main" val="961309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2E3A1FD8-6351-4822-84A5-91CAC4112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199" y="0"/>
            <a:ext cx="8039602" cy="6858000"/>
          </a:xfrm>
          <a:prstGeom prst="rect">
            <a:avLst/>
          </a:prstGeom>
        </p:spPr>
      </p:pic>
    </p:spTree>
    <p:extLst>
      <p:ext uri="{BB962C8B-B14F-4D97-AF65-F5344CB8AC3E}">
        <p14:creationId xmlns:p14="http://schemas.microsoft.com/office/powerpoint/2010/main" val="1217286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automaton&#10;&#10;Description automatically generated">
            <a:extLst>
              <a:ext uri="{FF2B5EF4-FFF2-40B4-BE49-F238E27FC236}">
                <a16:creationId xmlns:a16="http://schemas.microsoft.com/office/drawing/2014/main" id="{9B93D50A-BAEC-4B50-93C6-40E0D1139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48000" y="1143000"/>
            <a:ext cx="6096000" cy="4572000"/>
          </a:xfrm>
          <a:prstGeom prst="rect">
            <a:avLst/>
          </a:prstGeom>
        </p:spPr>
      </p:pic>
    </p:spTree>
    <p:extLst>
      <p:ext uri="{BB962C8B-B14F-4D97-AF65-F5344CB8AC3E}">
        <p14:creationId xmlns:p14="http://schemas.microsoft.com/office/powerpoint/2010/main" val="4228772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04386D-5D79-498D-BFD2-58EF1C4A9242}"/>
              </a:ext>
            </a:extLst>
          </p:cNvPr>
          <p:cNvSpPr txBox="1"/>
          <p:nvPr/>
        </p:nvSpPr>
        <p:spPr>
          <a:xfrm>
            <a:off x="998206" y="687897"/>
            <a:ext cx="10030968" cy="4093428"/>
          </a:xfrm>
          <a:prstGeom prst="rect">
            <a:avLst/>
          </a:prstGeom>
          <a:noFill/>
        </p:spPr>
        <p:txBody>
          <a:bodyPr wrap="square" rtlCol="0">
            <a:spAutoFit/>
          </a:bodyPr>
          <a:lstStyle/>
          <a:p>
            <a:r>
              <a:rPr lang="en-US" sz="3600" dirty="0"/>
              <a:t>Questions ?</a:t>
            </a:r>
          </a:p>
          <a:p>
            <a:endParaRPr lang="en-US" sz="2400" dirty="0"/>
          </a:p>
          <a:p>
            <a:pPr marL="342900" indent="-342900">
              <a:buFont typeface="Arial" panose="020B0604020202020204" pitchFamily="34" charset="0"/>
              <a:buChar char="•"/>
            </a:pPr>
            <a:r>
              <a:rPr lang="en-US" sz="2000" dirty="0"/>
              <a:t>Thank you for volunteering for this important position. Our wheelchair athletes could not play at this competitive level without your assistance!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solidFill>
                  <a:srgbClr val="FFFF00"/>
                </a:solidFill>
              </a:rPr>
              <a:t>VIDEO LINK </a:t>
            </a:r>
          </a:p>
          <a:p>
            <a:pPr marL="342900" indent="-342900">
              <a:buFont typeface="Arial" panose="020B0604020202020204" pitchFamily="34" charset="0"/>
              <a:buChar char="•"/>
            </a:pPr>
            <a:r>
              <a:rPr lang="en-US" sz="2000" dirty="0"/>
              <a:t>https://www.facebook.com/FR521/videos/663347024896384/?d=n</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101253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wheelchairs in a race&#10;&#10;Description automatically generated with low confidence">
            <a:extLst>
              <a:ext uri="{FF2B5EF4-FFF2-40B4-BE49-F238E27FC236}">
                <a16:creationId xmlns:a16="http://schemas.microsoft.com/office/drawing/2014/main" id="{7D3FD5EF-0676-4010-BD5D-B8A8DEF0F11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extBox 1">
            <a:extLst>
              <a:ext uri="{FF2B5EF4-FFF2-40B4-BE49-F238E27FC236}">
                <a16:creationId xmlns:a16="http://schemas.microsoft.com/office/drawing/2014/main" id="{0E2184AA-49FF-44DE-8CC7-2EC907A3DD46}"/>
              </a:ext>
            </a:extLst>
          </p:cNvPr>
          <p:cNvSpPr txBox="1"/>
          <p:nvPr/>
        </p:nvSpPr>
        <p:spPr>
          <a:xfrm>
            <a:off x="3904488" y="6135624"/>
            <a:ext cx="3630168" cy="369332"/>
          </a:xfrm>
          <a:prstGeom prst="rect">
            <a:avLst/>
          </a:prstGeom>
          <a:noFill/>
        </p:spPr>
        <p:txBody>
          <a:bodyPr wrap="square" rtlCol="0">
            <a:spAutoFit/>
          </a:bodyPr>
          <a:lstStyle/>
          <a:p>
            <a:r>
              <a:rPr lang="en-US" dirty="0"/>
              <a:t>Handle positions</a:t>
            </a:r>
          </a:p>
        </p:txBody>
      </p:sp>
    </p:spTree>
    <p:extLst>
      <p:ext uri="{BB962C8B-B14F-4D97-AF65-F5344CB8AC3E}">
        <p14:creationId xmlns:p14="http://schemas.microsoft.com/office/powerpoint/2010/main" val="3085310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0EBFBF-7A1B-4451-ABE3-FBF633524CF3}"/>
              </a:ext>
            </a:extLst>
          </p:cNvPr>
          <p:cNvSpPr txBox="1"/>
          <p:nvPr/>
        </p:nvSpPr>
        <p:spPr>
          <a:xfrm>
            <a:off x="553674" y="906011"/>
            <a:ext cx="10726874" cy="2677656"/>
          </a:xfrm>
          <a:prstGeom prst="rect">
            <a:avLst/>
          </a:prstGeom>
          <a:solidFill>
            <a:srgbClr val="00B0F0"/>
          </a:solidFill>
        </p:spPr>
        <p:txBody>
          <a:bodyPr wrap="square" rtlCol="0">
            <a:spAutoFit/>
          </a:bodyPr>
          <a:lstStyle/>
          <a:p>
            <a:r>
              <a:rPr lang="en-US" sz="2400" dirty="0"/>
              <a:t>IPAs do not help clean or place stones for any team practice session. Teams run their own </a:t>
            </a:r>
            <a:r>
              <a:rPr lang="en-US" sz="2400"/>
              <a:t>practice sessions</a:t>
            </a:r>
            <a:r>
              <a:rPr lang="en-US" sz="2400" dirty="0"/>
              <a:t>.</a:t>
            </a:r>
          </a:p>
          <a:p>
            <a:endParaRPr lang="en-US" sz="2400" dirty="0"/>
          </a:p>
          <a:p>
            <a:r>
              <a:rPr lang="en-US" sz="2400" dirty="0"/>
              <a:t>IPA duties start in the Field of Play before each game. </a:t>
            </a:r>
          </a:p>
          <a:p>
            <a:endParaRPr lang="en-US" sz="2400" dirty="0"/>
          </a:p>
          <a:p>
            <a:r>
              <a:rPr lang="en-US" sz="2400" dirty="0"/>
              <a:t>There will be 2 IPAs assigned to each sheet</a:t>
            </a:r>
          </a:p>
          <a:p>
            <a:endParaRPr lang="en-US" sz="2400" dirty="0"/>
          </a:p>
        </p:txBody>
      </p:sp>
    </p:spTree>
    <p:extLst>
      <p:ext uri="{BB962C8B-B14F-4D97-AF65-F5344CB8AC3E}">
        <p14:creationId xmlns:p14="http://schemas.microsoft.com/office/powerpoint/2010/main" val="1449625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4D7CEA-0C1D-4CC8-BCC0-C653FB36B04F}"/>
              </a:ext>
            </a:extLst>
          </p:cNvPr>
          <p:cNvSpPr txBox="1"/>
          <p:nvPr/>
        </p:nvSpPr>
        <p:spPr>
          <a:xfrm>
            <a:off x="384313" y="212035"/>
            <a:ext cx="11350487" cy="3403817"/>
          </a:xfrm>
          <a:prstGeom prst="rect">
            <a:avLst/>
          </a:prstGeom>
          <a:noFill/>
        </p:spPr>
        <p:txBody>
          <a:bodyPr wrap="square">
            <a:spAutoFit/>
          </a:bodyPr>
          <a:lstStyle/>
          <a:p>
            <a:pPr marL="0" marR="0">
              <a:lnSpc>
                <a:spcPct val="107000"/>
              </a:lnSpc>
              <a:spcBef>
                <a:spcPts val="0"/>
              </a:spcBef>
              <a:spcAft>
                <a:spcPts val="0"/>
              </a:spcAft>
            </a:pPr>
            <a:r>
              <a:rPr lang="en-CA" sz="1800" b="1" dirty="0">
                <a:solidFill>
                  <a:srgbClr val="0070C0"/>
                </a:solidFill>
                <a:effectLst/>
                <a:latin typeface="Gill Sans MT" panose="020B0502020104020203" pitchFamily="34" charset="0"/>
                <a:ea typeface="Times New Roman" panose="02020603050405020304" pitchFamily="18" charset="0"/>
                <a:cs typeface="Arial" panose="020B0604020202020204" pitchFamily="34" charset="0"/>
              </a:rPr>
              <a:t>  </a:t>
            </a:r>
            <a:r>
              <a:rPr lang="en-CA" sz="2000" b="1" dirty="0">
                <a:solidFill>
                  <a:srgbClr val="00B0F0"/>
                </a:solidFill>
                <a:effectLst/>
                <a:latin typeface="Gill Sans MT" panose="020B0502020104020203" pitchFamily="34" charset="0"/>
                <a:ea typeface="Times New Roman" panose="02020603050405020304" pitchFamily="18" charset="0"/>
                <a:cs typeface="Arial" panose="020B0604020202020204" pitchFamily="34" charset="0"/>
              </a:rPr>
              <a:t>Times for Teams and IPAs to move into the Field of play:</a:t>
            </a:r>
          </a:p>
          <a:p>
            <a:pPr marL="0" marR="0">
              <a:lnSpc>
                <a:spcPct val="107000"/>
              </a:lnSpc>
              <a:spcBef>
                <a:spcPts val="0"/>
              </a:spcBef>
              <a:spcAft>
                <a:spcPts val="0"/>
              </a:spcAft>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CA" sz="1800" b="1" dirty="0">
                <a:effectLst/>
                <a:latin typeface="Gill Sans MT" panose="020B0502020104020203" pitchFamily="34" charset="0"/>
                <a:ea typeface="Times New Roman" panose="02020603050405020304" pitchFamily="18" charset="0"/>
                <a:cs typeface="Arial" panose="020B0604020202020204" pitchFamily="34" charset="0"/>
              </a:rPr>
              <a:t>1</a:t>
            </a:r>
            <a:r>
              <a:rPr lang="en-CA" sz="1800" b="1" baseline="30000" dirty="0">
                <a:effectLst/>
                <a:latin typeface="Gill Sans MT" panose="020B0502020104020203" pitchFamily="34" charset="0"/>
                <a:ea typeface="Times New Roman" panose="02020603050405020304" pitchFamily="18" charset="0"/>
                <a:cs typeface="Arial" panose="020B0604020202020204" pitchFamily="34" charset="0"/>
              </a:rPr>
              <a:t>st</a:t>
            </a:r>
            <a:r>
              <a:rPr lang="en-CA" sz="1800" b="1" dirty="0">
                <a:effectLst/>
                <a:latin typeface="Gill Sans MT" panose="020B0502020104020203" pitchFamily="34" charset="0"/>
                <a:ea typeface="Times New Roman" panose="02020603050405020304" pitchFamily="18" charset="0"/>
                <a:cs typeface="Arial" panose="020B0604020202020204" pitchFamily="34" charset="0"/>
              </a:rPr>
              <a:t> Practice teams enter no sooner than 10 min prior to the scheduled time. </a:t>
            </a:r>
            <a:r>
              <a:rPr lang="en-CA" sz="1800" dirty="0">
                <a:effectLst/>
                <a:latin typeface="Gill Sans MT" panose="020B0502020104020203" pitchFamily="34" charset="0"/>
                <a:ea typeface="Times New Roman" panose="02020603050405020304" pitchFamily="18" charset="0"/>
                <a:cs typeface="Arial" panose="020B0604020202020204" pitchFamily="34" charset="0"/>
              </a:rPr>
              <a:t>The cue is given only when the ice tech gives the signal the ice is ready.</a:t>
            </a:r>
          </a:p>
          <a:p>
            <a:pPr marL="0" marR="0">
              <a:lnSpc>
                <a:spcPct val="107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CA" sz="1800" b="1" dirty="0">
                <a:effectLst/>
                <a:latin typeface="Gill Sans MT" panose="020B0502020104020203" pitchFamily="34" charset="0"/>
                <a:ea typeface="Times New Roman" panose="02020603050405020304" pitchFamily="18" charset="0"/>
                <a:cs typeface="Arial" panose="020B0604020202020204" pitchFamily="34" charset="0"/>
              </a:rPr>
              <a:t>2</a:t>
            </a:r>
            <a:r>
              <a:rPr lang="en-CA" sz="1800" b="1" baseline="30000" dirty="0">
                <a:effectLst/>
                <a:latin typeface="Gill Sans MT" panose="020B0502020104020203" pitchFamily="34" charset="0"/>
                <a:ea typeface="Times New Roman" panose="02020603050405020304" pitchFamily="18" charset="0"/>
                <a:cs typeface="Arial" panose="020B0604020202020204" pitchFamily="34" charset="0"/>
              </a:rPr>
              <a:t>nd</a:t>
            </a:r>
            <a:r>
              <a:rPr lang="en-CA" sz="1800" b="1" dirty="0">
                <a:effectLst/>
                <a:latin typeface="Gill Sans MT" panose="020B0502020104020203" pitchFamily="34" charset="0"/>
                <a:ea typeface="Times New Roman" panose="02020603050405020304" pitchFamily="18" charset="0"/>
                <a:cs typeface="Arial" panose="020B0604020202020204" pitchFamily="34" charset="0"/>
              </a:rPr>
              <a:t> Practice teams enter</a:t>
            </a:r>
            <a:r>
              <a:rPr lang="en-CA" sz="1800" dirty="0">
                <a:effectLst/>
                <a:latin typeface="Gill Sans MT" panose="020B0502020104020203" pitchFamily="34" charset="0"/>
                <a:ea typeface="Times New Roman" panose="02020603050405020304" pitchFamily="18" charset="0"/>
                <a:cs typeface="Arial" panose="020B0604020202020204" pitchFamily="34" charset="0"/>
              </a:rPr>
              <a:t> the FOP when 1</a:t>
            </a:r>
            <a:r>
              <a:rPr lang="en-CA" sz="1800" baseline="30000" dirty="0">
                <a:effectLst/>
                <a:latin typeface="Gill Sans MT" panose="020B0502020104020203" pitchFamily="34" charset="0"/>
                <a:ea typeface="Times New Roman" panose="02020603050405020304" pitchFamily="18" charset="0"/>
                <a:cs typeface="Arial" panose="020B0604020202020204" pitchFamily="34" charset="0"/>
              </a:rPr>
              <a:t>st</a:t>
            </a:r>
            <a:r>
              <a:rPr lang="en-CA" sz="1800" dirty="0">
                <a:effectLst/>
                <a:latin typeface="Gill Sans MT" panose="020B0502020104020203" pitchFamily="34" charset="0"/>
                <a:ea typeface="Times New Roman" panose="02020603050405020304" pitchFamily="18" charset="0"/>
                <a:cs typeface="Arial" panose="020B0604020202020204" pitchFamily="34" charset="0"/>
              </a:rPr>
              <a:t> practice teams are on the ice. 2</a:t>
            </a:r>
            <a:r>
              <a:rPr lang="en-CA" sz="1800" baseline="30000" dirty="0">
                <a:effectLst/>
                <a:latin typeface="Gill Sans MT" panose="020B0502020104020203" pitchFamily="34" charset="0"/>
                <a:ea typeface="Times New Roman" panose="02020603050405020304" pitchFamily="18" charset="0"/>
                <a:cs typeface="Arial" panose="020B0604020202020204" pitchFamily="34" charset="0"/>
              </a:rPr>
              <a:t>nd</a:t>
            </a:r>
            <a:r>
              <a:rPr lang="en-CA" sz="1800" dirty="0">
                <a:effectLst/>
                <a:latin typeface="Gill Sans MT" panose="020B0502020104020203" pitchFamily="34" charset="0"/>
                <a:ea typeface="Times New Roman" panose="02020603050405020304" pitchFamily="18" charset="0"/>
                <a:cs typeface="Arial" panose="020B0604020202020204" pitchFamily="34" charset="0"/>
              </a:rPr>
              <a:t> practice teams can be on the backboard area</a:t>
            </a:r>
            <a:r>
              <a:rPr lang="en-CA" sz="1800" b="1" dirty="0">
                <a:effectLst/>
                <a:latin typeface="Gill Sans MT" panose="020B0502020104020203" pitchFamily="34" charset="0"/>
                <a:ea typeface="Times New Roman" panose="02020603050405020304" pitchFamily="18" charset="0"/>
                <a:cs typeface="Arial" panose="020B0604020202020204" pitchFamily="34" charset="0"/>
              </a:rPr>
              <a:t> </a:t>
            </a:r>
            <a:r>
              <a:rPr lang="en-CA" sz="1800" dirty="0">
                <a:effectLst/>
                <a:latin typeface="Gill Sans MT" panose="020B0502020104020203" pitchFamily="34" charset="0"/>
                <a:ea typeface="Times New Roman" panose="02020603050405020304" pitchFamily="18" charset="0"/>
                <a:cs typeface="Arial" panose="020B0604020202020204" pitchFamily="34" charset="0"/>
              </a:rPr>
              <a:t>to watch the 1</a:t>
            </a:r>
            <a:r>
              <a:rPr lang="en-CA" sz="1800" baseline="30000" dirty="0">
                <a:effectLst/>
                <a:latin typeface="Gill Sans MT" panose="020B0502020104020203" pitchFamily="34" charset="0"/>
                <a:ea typeface="Times New Roman" panose="02020603050405020304" pitchFamily="18" charset="0"/>
                <a:cs typeface="Arial" panose="020B0604020202020204" pitchFamily="34" charset="0"/>
              </a:rPr>
              <a:t>st</a:t>
            </a:r>
            <a:r>
              <a:rPr lang="en-CA" sz="1800" dirty="0">
                <a:effectLst/>
                <a:latin typeface="Gill Sans MT" panose="020B0502020104020203" pitchFamily="34" charset="0"/>
                <a:ea typeface="Times New Roman" panose="02020603050405020304" pitchFamily="18" charset="0"/>
                <a:cs typeface="Arial" panose="020B0604020202020204" pitchFamily="34" charset="0"/>
              </a:rPr>
              <a:t> practice team throwing stones.  </a:t>
            </a:r>
          </a:p>
          <a:p>
            <a:pPr marL="0" marR="0">
              <a:lnSpc>
                <a:spcPct val="107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CA" sz="1800" b="1" dirty="0">
                <a:effectLst/>
                <a:latin typeface="Gill Sans MT" panose="020B0502020104020203" pitchFamily="34" charset="0"/>
                <a:ea typeface="Times New Roman" panose="02020603050405020304" pitchFamily="18" charset="0"/>
                <a:cs typeface="Arial" panose="020B0604020202020204" pitchFamily="34" charset="0"/>
              </a:rPr>
              <a:t>IPAs enter</a:t>
            </a:r>
            <a:r>
              <a:rPr lang="en-CA" sz="1800" dirty="0">
                <a:effectLst/>
                <a:latin typeface="Gill Sans MT" panose="020B0502020104020203" pitchFamily="34" charset="0"/>
                <a:ea typeface="Times New Roman" panose="02020603050405020304" pitchFamily="18" charset="0"/>
                <a:cs typeface="Arial" panose="020B0604020202020204" pitchFamily="34" charset="0"/>
              </a:rPr>
              <a:t> when 2</a:t>
            </a:r>
            <a:r>
              <a:rPr lang="en-CA" sz="1800" baseline="30000" dirty="0">
                <a:effectLst/>
                <a:latin typeface="Gill Sans MT" panose="020B0502020104020203" pitchFamily="34" charset="0"/>
                <a:ea typeface="Times New Roman" panose="02020603050405020304" pitchFamily="18" charset="0"/>
                <a:cs typeface="Arial" panose="020B0604020202020204" pitchFamily="34" charset="0"/>
              </a:rPr>
              <a:t>nd</a:t>
            </a:r>
            <a:r>
              <a:rPr lang="en-CA" sz="1800" dirty="0">
                <a:effectLst/>
                <a:latin typeface="Gill Sans MT" panose="020B0502020104020203" pitchFamily="34" charset="0"/>
                <a:ea typeface="Times New Roman" panose="02020603050405020304" pitchFamily="18" charset="0"/>
                <a:cs typeface="Arial" panose="020B0604020202020204" pitchFamily="34" charset="0"/>
              </a:rPr>
              <a:t> practice teams are on the ice for their practice. Keep to the back behind the sheet you are working. The Game Umpire for your sheet will introduce themselves and help you  get the Delivery orders for your cards.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DC0A1D5-D3AC-4D39-BBD8-D2DA8F1175B1}"/>
              </a:ext>
            </a:extLst>
          </p:cNvPr>
          <p:cNvSpPr txBox="1"/>
          <p:nvPr/>
        </p:nvSpPr>
        <p:spPr>
          <a:xfrm>
            <a:off x="736600" y="3759200"/>
            <a:ext cx="10998200" cy="2357633"/>
          </a:xfrm>
          <a:prstGeom prst="rect">
            <a:avLst/>
          </a:prstGeom>
          <a:no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CA" sz="1800" dirty="0">
                <a:effectLst/>
                <a:latin typeface="Gill Sans MT" panose="020B0502020104020203" pitchFamily="34" charset="0"/>
                <a:ea typeface="Times New Roman" panose="02020603050405020304" pitchFamily="18" charset="0"/>
                <a:cs typeface="Arial" panose="020B0604020202020204" pitchFamily="34" charset="0"/>
              </a:rPr>
              <a:t>After 1</a:t>
            </a:r>
            <a:r>
              <a:rPr lang="en-CA" sz="1800" baseline="30000" dirty="0">
                <a:effectLst/>
                <a:latin typeface="Gill Sans MT" panose="020B0502020104020203" pitchFamily="34" charset="0"/>
                <a:ea typeface="Times New Roman" panose="02020603050405020304" pitchFamily="18" charset="0"/>
                <a:cs typeface="Arial" panose="020B0604020202020204" pitchFamily="34" charset="0"/>
              </a:rPr>
              <a:t>st</a:t>
            </a:r>
            <a:r>
              <a:rPr lang="en-CA" sz="1800" dirty="0">
                <a:effectLst/>
                <a:latin typeface="Gill Sans MT" panose="020B0502020104020203" pitchFamily="34" charset="0"/>
                <a:ea typeface="Times New Roman" panose="02020603050405020304" pitchFamily="18" charset="0"/>
                <a:cs typeface="Arial" panose="020B0604020202020204" pitchFamily="34" charset="0"/>
              </a:rPr>
              <a:t> practice teams are off the ice on backboard, they will give you their Delivery order. You should move the 1</a:t>
            </a:r>
            <a:r>
              <a:rPr lang="en-CA" sz="1800" baseline="30000" dirty="0">
                <a:effectLst/>
                <a:latin typeface="Gill Sans MT" panose="020B0502020104020203" pitchFamily="34" charset="0"/>
                <a:ea typeface="Times New Roman" panose="02020603050405020304" pitchFamily="18" charset="0"/>
                <a:cs typeface="Arial" panose="020B0604020202020204" pitchFamily="34" charset="0"/>
              </a:rPr>
              <a:t>st</a:t>
            </a:r>
            <a:r>
              <a:rPr lang="en-CA" sz="1800" dirty="0">
                <a:effectLst/>
                <a:latin typeface="Gill Sans MT" panose="020B0502020104020203" pitchFamily="34" charset="0"/>
                <a:ea typeface="Times New Roman" panose="02020603050405020304" pitchFamily="18" charset="0"/>
                <a:cs typeface="Arial" panose="020B0604020202020204" pitchFamily="34" charset="0"/>
              </a:rPr>
              <a:t> practice stones to the right corner of the ice and put them in the delivery order,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CA" sz="1800" dirty="0">
                <a:effectLst/>
                <a:latin typeface="Gill Sans MT" panose="020B0502020104020203" pitchFamily="34" charset="0"/>
                <a:ea typeface="Times New Roman" panose="02020603050405020304" pitchFamily="18" charset="0"/>
                <a:cs typeface="Arial" panose="020B0604020202020204" pitchFamily="34" charset="0"/>
              </a:rPr>
              <a:t>2</a:t>
            </a:r>
            <a:r>
              <a:rPr lang="en-CA" sz="1800" baseline="30000" dirty="0">
                <a:effectLst/>
                <a:latin typeface="Gill Sans MT" panose="020B0502020104020203" pitchFamily="34" charset="0"/>
                <a:ea typeface="Times New Roman" panose="02020603050405020304" pitchFamily="18" charset="0"/>
                <a:cs typeface="Arial" panose="020B0604020202020204" pitchFamily="34" charset="0"/>
              </a:rPr>
              <a:t>nd</a:t>
            </a:r>
            <a:r>
              <a:rPr lang="en-CA" sz="1800" dirty="0">
                <a:effectLst/>
                <a:latin typeface="Gill Sans MT" panose="020B0502020104020203" pitchFamily="34" charset="0"/>
                <a:ea typeface="Times New Roman" panose="02020603050405020304" pitchFamily="18" charset="0"/>
                <a:cs typeface="Arial" panose="020B0604020202020204" pitchFamily="34" charset="0"/>
              </a:rPr>
              <a:t> practice teams will give order after their practice. </a:t>
            </a:r>
          </a:p>
          <a:p>
            <a:pPr marL="285750" marR="0" indent="-285750">
              <a:lnSpc>
                <a:spcPct val="107000"/>
              </a:lnSpc>
              <a:spcBef>
                <a:spcPts val="0"/>
              </a:spcBef>
              <a:spcAft>
                <a:spcPts val="800"/>
              </a:spcAft>
              <a:buFont typeface="Arial" panose="020B0604020202020204" pitchFamily="34" charset="0"/>
              <a:buChar char="•"/>
            </a:pPr>
            <a:r>
              <a:rPr lang="en-CA" sz="1800" dirty="0">
                <a:effectLst/>
                <a:latin typeface="Gill Sans MT" panose="020B0502020104020203" pitchFamily="34" charset="0"/>
                <a:ea typeface="Times New Roman" panose="02020603050405020304" pitchFamily="18" charset="0"/>
                <a:cs typeface="Arial" panose="020B0604020202020204" pitchFamily="34" charset="0"/>
              </a:rPr>
              <a:t>WCF</a:t>
            </a:r>
            <a:r>
              <a:rPr lang="en-CA" dirty="0">
                <a:latin typeface="Gill Sans MT" panose="020B0502020104020203" pitchFamily="34" charset="0"/>
                <a:ea typeface="Times New Roman" panose="02020603050405020304" pitchFamily="18" charset="0"/>
                <a:cs typeface="Arial" panose="020B0604020202020204" pitchFamily="34" charset="0"/>
              </a:rPr>
              <a:t> </a:t>
            </a:r>
            <a:r>
              <a:rPr lang="en-CA" sz="1800" dirty="0">
                <a:effectLst/>
                <a:latin typeface="Gill Sans MT" panose="020B0502020104020203" pitchFamily="34" charset="0"/>
                <a:ea typeface="Times New Roman" panose="02020603050405020304" pitchFamily="18" charset="0"/>
                <a:cs typeface="Arial" panose="020B0604020202020204" pitchFamily="34" charset="0"/>
              </a:rPr>
              <a:t>placement of the stones is to be in two neat single rows, handles all turned to straight position. Teams throwing first in the end have their stones placed closest to the center line on the right side of the sheet. Team with the last stone in the end have the stones closet to the sideline. Arrange the stones so the last stones to be delivered is just touching the tee line.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6234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e&#10;&#10;Description automatically generated">
            <a:extLst>
              <a:ext uri="{FF2B5EF4-FFF2-40B4-BE49-F238E27FC236}">
                <a16:creationId xmlns:a16="http://schemas.microsoft.com/office/drawing/2014/main" id="{9E5D852C-F32F-4592-9036-0603057DB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53"/>
            <a:ext cx="12192000" cy="6846094"/>
          </a:xfrm>
          <a:prstGeom prst="rect">
            <a:avLst/>
          </a:prstGeom>
        </p:spPr>
      </p:pic>
      <p:sp>
        <p:nvSpPr>
          <p:cNvPr id="2" name="TextBox 1">
            <a:extLst>
              <a:ext uri="{FF2B5EF4-FFF2-40B4-BE49-F238E27FC236}">
                <a16:creationId xmlns:a16="http://schemas.microsoft.com/office/drawing/2014/main" id="{C9217654-03D2-49CA-8432-B17EDD025E2E}"/>
              </a:ext>
            </a:extLst>
          </p:cNvPr>
          <p:cNvSpPr txBox="1"/>
          <p:nvPr/>
        </p:nvSpPr>
        <p:spPr>
          <a:xfrm>
            <a:off x="621792" y="228600"/>
            <a:ext cx="3456432" cy="369332"/>
          </a:xfrm>
          <a:prstGeom prst="rect">
            <a:avLst/>
          </a:prstGeom>
          <a:noFill/>
        </p:spPr>
        <p:txBody>
          <a:bodyPr wrap="square" rtlCol="0">
            <a:spAutoFit/>
          </a:bodyPr>
          <a:lstStyle/>
          <a:p>
            <a:r>
              <a:rPr lang="en-US" b="1" dirty="0"/>
              <a:t>Getting Delivery cards filled out</a:t>
            </a:r>
          </a:p>
        </p:txBody>
      </p:sp>
    </p:spTree>
    <p:extLst>
      <p:ext uri="{BB962C8B-B14F-4D97-AF65-F5344CB8AC3E}">
        <p14:creationId xmlns:p14="http://schemas.microsoft.com/office/powerpoint/2010/main" val="2807921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AB618504-9224-4BF9-8263-5450C8D8F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476375" y="-870585"/>
            <a:ext cx="6115050" cy="8153400"/>
          </a:xfrm>
          <a:prstGeom prst="rect">
            <a:avLst/>
          </a:prstGeom>
        </p:spPr>
      </p:pic>
      <p:sp>
        <p:nvSpPr>
          <p:cNvPr id="2" name="TextBox 1">
            <a:extLst>
              <a:ext uri="{FF2B5EF4-FFF2-40B4-BE49-F238E27FC236}">
                <a16:creationId xmlns:a16="http://schemas.microsoft.com/office/drawing/2014/main" id="{9F1590DC-8C71-47B3-9E7B-398452B94B6F}"/>
              </a:ext>
            </a:extLst>
          </p:cNvPr>
          <p:cNvSpPr txBox="1"/>
          <p:nvPr/>
        </p:nvSpPr>
        <p:spPr>
          <a:xfrm>
            <a:off x="8970264" y="1316736"/>
            <a:ext cx="2258568" cy="1200329"/>
          </a:xfrm>
          <a:prstGeom prst="rect">
            <a:avLst/>
          </a:prstGeom>
          <a:noFill/>
        </p:spPr>
        <p:txBody>
          <a:bodyPr wrap="square" rtlCol="0">
            <a:spAutoFit/>
          </a:bodyPr>
          <a:lstStyle/>
          <a:p>
            <a:r>
              <a:rPr lang="en-US" dirty="0"/>
              <a:t>Between practice IPA place 1</a:t>
            </a:r>
            <a:r>
              <a:rPr lang="en-US" baseline="30000" dirty="0"/>
              <a:t>st</a:t>
            </a:r>
            <a:r>
              <a:rPr lang="en-US" dirty="0"/>
              <a:t> practice stones to corner in delivery order</a:t>
            </a:r>
          </a:p>
        </p:txBody>
      </p:sp>
    </p:spTree>
    <p:extLst>
      <p:ext uri="{BB962C8B-B14F-4D97-AF65-F5344CB8AC3E}">
        <p14:creationId xmlns:p14="http://schemas.microsoft.com/office/powerpoint/2010/main" val="2858009461"/>
      </p:ext>
    </p:extLst>
  </p:cSld>
  <p:clrMapOvr>
    <a:masterClrMapping/>
  </p:clrMapOvr>
</p:sld>
</file>

<file path=ppt/theme/theme1.xml><?xml version="1.0" encoding="utf-8"?>
<a:theme xmlns:a="http://schemas.openxmlformats.org/drawingml/2006/main" name="TornVTI">
  <a:themeElements>
    <a:clrScheme name="AnalogousFromLightSeedLeftStep">
      <a:dk1>
        <a:srgbClr val="000000"/>
      </a:dk1>
      <a:lt1>
        <a:srgbClr val="FFFFFF"/>
      </a:lt1>
      <a:dk2>
        <a:srgbClr val="213B36"/>
      </a:dk2>
      <a:lt2>
        <a:srgbClr val="E8E3E2"/>
      </a:lt2>
      <a:accent1>
        <a:srgbClr val="31AED1"/>
      </a:accent1>
      <a:accent2>
        <a:srgbClr val="42B29C"/>
      </a:accent2>
      <a:accent3>
        <a:srgbClr val="3FB76E"/>
      </a:accent3>
      <a:accent4>
        <a:srgbClr val="3FB93B"/>
      </a:accent4>
      <a:accent5>
        <a:srgbClr val="79B14D"/>
      </a:accent5>
      <a:accent6>
        <a:srgbClr val="9AA83E"/>
      </a:accent6>
      <a:hlink>
        <a:srgbClr val="AC7465"/>
      </a:hlink>
      <a:folHlink>
        <a:srgbClr val="7F7F7F"/>
      </a:folHlink>
    </a:clrScheme>
    <a:fontScheme name="Torn">
      <a:majorFont>
        <a:latin typeface="Impact"/>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docProps/app.xml><?xml version="1.0" encoding="utf-8"?>
<Properties xmlns="http://schemas.openxmlformats.org/officeDocument/2006/extended-properties" xmlns:vt="http://schemas.openxmlformats.org/officeDocument/2006/docPropsVTypes">
  <TotalTime>894</TotalTime>
  <Words>2597</Words>
  <Application>Microsoft Office PowerPoint</Application>
  <PresentationFormat>Widescreen</PresentationFormat>
  <Paragraphs>177</Paragraphs>
  <Slides>48</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Arial Nova Cond</vt:lpstr>
      <vt:lpstr>Calibri</vt:lpstr>
      <vt:lpstr>Cambria</vt:lpstr>
      <vt:lpstr>Gill Sans MT</vt:lpstr>
      <vt:lpstr>Impact</vt:lpstr>
      <vt:lpstr>Symbol</vt:lpstr>
      <vt:lpstr>Wingdings</vt:lpstr>
      <vt:lpstr>TornVTI</vt:lpstr>
      <vt:lpstr>Ice Players Assistants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Ice Players Assistants</dc:title>
  <dc:creator>Linda Kirton</dc:creator>
  <cp:lastModifiedBy>Phil McKenzie</cp:lastModifiedBy>
  <cp:revision>3</cp:revision>
  <dcterms:created xsi:type="dcterms:W3CDTF">2022-03-28T17:39:36Z</dcterms:created>
  <dcterms:modified xsi:type="dcterms:W3CDTF">2022-08-26T12:26:25Z</dcterms:modified>
</cp:coreProperties>
</file>